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35.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34.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notesSlides/notesSlide1.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3.xml" ContentType="application/vnd.openxmlformats-officedocument.presentationml.notesSlide+xml"/>
  <Override PartName="/ppt/notesSlides/notesSlide2.xml" ContentType="application/vnd.openxmlformats-officedocument.presentationml.notesSlide+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4"/>
  </p:notesMasterIdLst>
  <p:handoutMasterIdLst>
    <p:handoutMasterId r:id="rId45"/>
  </p:handoutMasterIdLst>
  <p:sldIdLst>
    <p:sldId id="256" r:id="rId2"/>
    <p:sldId id="287" r:id="rId3"/>
    <p:sldId id="293" r:id="rId4"/>
    <p:sldId id="257" r:id="rId5"/>
    <p:sldId id="258" r:id="rId6"/>
    <p:sldId id="288" r:id="rId7"/>
    <p:sldId id="259" r:id="rId8"/>
    <p:sldId id="289" r:id="rId9"/>
    <p:sldId id="260" r:id="rId10"/>
    <p:sldId id="284" r:id="rId11"/>
    <p:sldId id="268" r:id="rId12"/>
    <p:sldId id="269" r:id="rId13"/>
    <p:sldId id="270" r:id="rId14"/>
    <p:sldId id="273" r:id="rId15"/>
    <p:sldId id="290" r:id="rId16"/>
    <p:sldId id="271" r:id="rId17"/>
    <p:sldId id="261" r:id="rId18"/>
    <p:sldId id="278" r:id="rId19"/>
    <p:sldId id="274" r:id="rId20"/>
    <p:sldId id="262" r:id="rId21"/>
    <p:sldId id="279" r:id="rId22"/>
    <p:sldId id="291" r:id="rId23"/>
    <p:sldId id="283" r:id="rId24"/>
    <p:sldId id="263" r:id="rId25"/>
    <p:sldId id="275" r:id="rId26"/>
    <p:sldId id="276" r:id="rId27"/>
    <p:sldId id="277" r:id="rId28"/>
    <p:sldId id="292" r:id="rId29"/>
    <p:sldId id="264" r:id="rId30"/>
    <p:sldId id="265" r:id="rId31"/>
    <p:sldId id="266" r:id="rId32"/>
    <p:sldId id="281" r:id="rId33"/>
    <p:sldId id="296" r:id="rId34"/>
    <p:sldId id="280" r:id="rId35"/>
    <p:sldId id="267" r:id="rId36"/>
    <p:sldId id="282" r:id="rId37"/>
    <p:sldId id="298" r:id="rId38"/>
    <p:sldId id="297" r:id="rId39"/>
    <p:sldId id="294" r:id="rId40"/>
    <p:sldId id="285" r:id="rId41"/>
    <p:sldId id="286" r:id="rId42"/>
    <p:sldId id="295" r:id="rId43"/>
  </p:sldIdLst>
  <p:sldSz cx="9144000" cy="6858000" type="screen4x3"/>
  <p:notesSz cx="6743700" cy="9875838"/>
  <p:defaultTextStyle>
    <a:defPPr>
      <a:defRPr lang="de-DE"/>
    </a:defPPr>
    <a:lvl1pPr algn="l" rtl="0" eaLnBrk="0" fontAlgn="base" hangingPunct="0">
      <a:spcBef>
        <a:spcPct val="0"/>
      </a:spcBef>
      <a:spcAft>
        <a:spcPct val="0"/>
      </a:spcAft>
      <a:defRPr sz="32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32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32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32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3200" kern="1200">
        <a:solidFill>
          <a:schemeClr val="tx1"/>
        </a:solidFill>
        <a:latin typeface="Arial" charset="0"/>
        <a:ea typeface="ＭＳ Ｐゴシック" charset="-128"/>
        <a:cs typeface="+mn-cs"/>
      </a:defRPr>
    </a:lvl5pPr>
    <a:lvl6pPr marL="2286000" algn="l" defTabSz="914400" rtl="0" eaLnBrk="1" latinLnBrk="0" hangingPunct="1">
      <a:defRPr sz="3200" kern="1200">
        <a:solidFill>
          <a:schemeClr val="tx1"/>
        </a:solidFill>
        <a:latin typeface="Arial" charset="0"/>
        <a:ea typeface="ＭＳ Ｐゴシック" charset="-128"/>
        <a:cs typeface="+mn-cs"/>
      </a:defRPr>
    </a:lvl6pPr>
    <a:lvl7pPr marL="2743200" algn="l" defTabSz="914400" rtl="0" eaLnBrk="1" latinLnBrk="0" hangingPunct="1">
      <a:defRPr sz="3200" kern="1200">
        <a:solidFill>
          <a:schemeClr val="tx1"/>
        </a:solidFill>
        <a:latin typeface="Arial" charset="0"/>
        <a:ea typeface="ＭＳ Ｐゴシック" charset="-128"/>
        <a:cs typeface="+mn-cs"/>
      </a:defRPr>
    </a:lvl7pPr>
    <a:lvl8pPr marL="3200400" algn="l" defTabSz="914400" rtl="0" eaLnBrk="1" latinLnBrk="0" hangingPunct="1">
      <a:defRPr sz="3200" kern="1200">
        <a:solidFill>
          <a:schemeClr val="tx1"/>
        </a:solidFill>
        <a:latin typeface="Arial" charset="0"/>
        <a:ea typeface="ＭＳ Ｐゴシック" charset="-128"/>
        <a:cs typeface="+mn-cs"/>
      </a:defRPr>
    </a:lvl8pPr>
    <a:lvl9pPr marL="3657600" algn="l" defTabSz="914400" rtl="0" eaLnBrk="1" latinLnBrk="0" hangingPunct="1">
      <a:defRPr sz="32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B"/>
    <a:srgbClr val="FFFFCC"/>
    <a:srgbClr val="FFFFFF"/>
    <a:srgbClr val="FFFFFE"/>
    <a:srgbClr val="000000"/>
    <a:srgbClr val="943392"/>
    <a:srgbClr val="808080"/>
    <a:srgbClr val="204186"/>
    <a:srgbClr val="14320A"/>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Helle Formatvorlag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719" autoAdjust="0"/>
    <p:restoredTop sz="72800" autoAdjust="0"/>
  </p:normalViewPr>
  <p:slideViewPr>
    <p:cSldViewPr>
      <p:cViewPr varScale="1">
        <p:scale>
          <a:sx n="78" d="100"/>
          <a:sy n="78" d="100"/>
        </p:scale>
        <p:origin x="-876" y="-102"/>
      </p:cViewPr>
      <p:guideLst>
        <p:guide orient="horz" pos="1556"/>
        <p:guide pos="-876"/>
        <p:guide pos="5568"/>
        <p:guide pos="576"/>
        <p:guide pos="2880"/>
        <p:guide pos="1248"/>
        <p:guide pos="96"/>
        <p:guide pos="864"/>
        <p:guide pos="5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3110"/>
        <p:guide pos="212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0098" name="Rectangle 2"/>
          <p:cNvSpPr>
            <a:spLocks noGrp="1" noChangeArrowheads="1"/>
          </p:cNvSpPr>
          <p:nvPr>
            <p:ph type="hdr" sz="quarter"/>
          </p:nvPr>
        </p:nvSpPr>
        <p:spPr bwMode="auto">
          <a:xfrm>
            <a:off x="0" y="0"/>
            <a:ext cx="2922588"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260099" name="Rectangle 3"/>
          <p:cNvSpPr>
            <a:spLocks noGrp="1" noChangeArrowheads="1"/>
          </p:cNvSpPr>
          <p:nvPr>
            <p:ph type="dt" sz="quarter" idx="1"/>
          </p:nvPr>
        </p:nvSpPr>
        <p:spPr bwMode="auto">
          <a:xfrm>
            <a:off x="3821113" y="0"/>
            <a:ext cx="2922587" cy="4937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260100" name="Rectangle 4"/>
          <p:cNvSpPr>
            <a:spLocks noGrp="1" noChangeArrowheads="1"/>
          </p:cNvSpPr>
          <p:nvPr>
            <p:ph type="ftr" sz="quarter" idx="2"/>
          </p:nvPr>
        </p:nvSpPr>
        <p:spPr bwMode="auto">
          <a:xfrm>
            <a:off x="0" y="9382125"/>
            <a:ext cx="2922588"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260101" name="Rectangle 5"/>
          <p:cNvSpPr>
            <a:spLocks noGrp="1" noChangeArrowheads="1"/>
          </p:cNvSpPr>
          <p:nvPr>
            <p:ph type="sldNum" sz="quarter" idx="3"/>
          </p:nvPr>
        </p:nvSpPr>
        <p:spPr bwMode="auto">
          <a:xfrm>
            <a:off x="3821113" y="9382125"/>
            <a:ext cx="2922587" cy="493713"/>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E41260B-D4D7-4FD2-90EF-49DE69B4BE50}" type="slidenum">
              <a:rPr lang="de-DE"/>
              <a:pPr/>
              <a:t>‹Nr.›</a:t>
            </a:fld>
            <a:endParaRPr lang="de-DE"/>
          </a:p>
        </p:txBody>
      </p:sp>
    </p:spTree>
    <p:extLst>
      <p:ext uri="{BB962C8B-B14F-4D97-AF65-F5344CB8AC3E}">
        <p14:creationId xmlns:p14="http://schemas.microsoft.com/office/powerpoint/2010/main" val="29778203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22588" cy="49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5" name="Rectangle 3"/>
          <p:cNvSpPr>
            <a:spLocks noGrp="1" noChangeArrowheads="1"/>
          </p:cNvSpPr>
          <p:nvPr>
            <p:ph type="dt" idx="1"/>
          </p:nvPr>
        </p:nvSpPr>
        <p:spPr bwMode="auto">
          <a:xfrm>
            <a:off x="3821113" y="0"/>
            <a:ext cx="2922587" cy="49371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903288" y="741363"/>
            <a:ext cx="4935537" cy="37020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898525" y="4691063"/>
            <a:ext cx="4946650" cy="44434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de-DE" noProof="0" smtClean="0"/>
              <a:t>Mastertextformat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8198" name="Rectangle 6"/>
          <p:cNvSpPr>
            <a:spLocks noGrp="1" noChangeArrowheads="1"/>
          </p:cNvSpPr>
          <p:nvPr>
            <p:ph type="ftr" sz="quarter" idx="4"/>
          </p:nvPr>
        </p:nvSpPr>
        <p:spPr bwMode="auto">
          <a:xfrm>
            <a:off x="0" y="9382125"/>
            <a:ext cx="2922588" cy="4937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9" name="Rectangle 7"/>
          <p:cNvSpPr>
            <a:spLocks noGrp="1" noChangeArrowheads="1"/>
          </p:cNvSpPr>
          <p:nvPr>
            <p:ph type="sldNum" sz="quarter" idx="5"/>
          </p:nvPr>
        </p:nvSpPr>
        <p:spPr bwMode="auto">
          <a:xfrm>
            <a:off x="3821113" y="9382125"/>
            <a:ext cx="2922587" cy="493713"/>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EDB86FBC-B7FF-46F3-8F77-204DC2CB67B4}" type="slidenum">
              <a:rPr lang="de-DE"/>
              <a:pPr/>
              <a:t>‹Nr.›</a:t>
            </a:fld>
            <a:endParaRPr lang="de-DE"/>
          </a:p>
        </p:txBody>
      </p:sp>
    </p:spTree>
    <p:extLst>
      <p:ext uri="{BB962C8B-B14F-4D97-AF65-F5344CB8AC3E}">
        <p14:creationId xmlns:p14="http://schemas.microsoft.com/office/powerpoint/2010/main" val="14642675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10"/>
          </p:nvPr>
        </p:nvSpPr>
        <p:spPr/>
        <p:txBody>
          <a:bodyPr/>
          <a:lstStyle/>
          <a:p>
            <a:fld id="{EDB86FBC-B7FF-46F3-8F77-204DC2CB67B4}" type="slidenum">
              <a:rPr lang="de-DE" smtClean="0"/>
              <a:pPr/>
              <a:t>18</a:t>
            </a:fld>
            <a:endParaRPr lang="de-DE"/>
          </a:p>
        </p:txBody>
      </p:sp>
    </p:spTree>
    <p:extLst>
      <p:ext uri="{BB962C8B-B14F-4D97-AF65-F5344CB8AC3E}">
        <p14:creationId xmlns:p14="http://schemas.microsoft.com/office/powerpoint/2010/main" val="425359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Ein Kontext hat ggf. Daten, die nur einige </a:t>
            </a:r>
            <a:r>
              <a:rPr lang="de-DE" dirty="0" err="1" smtClean="0"/>
              <a:t>Commands</a:t>
            </a:r>
            <a:r>
              <a:rPr lang="de-DE" dirty="0" smtClean="0"/>
              <a:t> benötigen.</a:t>
            </a:r>
            <a:r>
              <a:rPr lang="de-DE" baseline="0" dirty="0" smtClean="0"/>
              <a:t> Kontexte (insb. Session-Kontexte) werden deshalb überladen und als Mülleimer genutzt.</a:t>
            </a:r>
            <a:endParaRPr lang="en-US" dirty="0"/>
          </a:p>
        </p:txBody>
      </p:sp>
      <p:sp>
        <p:nvSpPr>
          <p:cNvPr id="4" name="Foliennummernplatzhalter 3"/>
          <p:cNvSpPr>
            <a:spLocks noGrp="1"/>
          </p:cNvSpPr>
          <p:nvPr>
            <p:ph type="sldNum" sz="quarter" idx="10"/>
          </p:nvPr>
        </p:nvSpPr>
        <p:spPr/>
        <p:txBody>
          <a:bodyPr/>
          <a:lstStyle/>
          <a:p>
            <a:fld id="{EDB86FBC-B7FF-46F3-8F77-204DC2CB67B4}" type="slidenum">
              <a:rPr lang="de-DE" smtClean="0"/>
              <a:pPr/>
              <a:t>20</a:t>
            </a:fld>
            <a:endParaRPr lang="de-DE"/>
          </a:p>
        </p:txBody>
      </p:sp>
    </p:spTree>
    <p:extLst>
      <p:ext uri="{BB962C8B-B14F-4D97-AF65-F5344CB8AC3E}">
        <p14:creationId xmlns:p14="http://schemas.microsoft.com/office/powerpoint/2010/main" val="415864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dirty="0" smtClean="0"/>
              <a:t>Ein Kontext hat ggf. Daten, die nur einige </a:t>
            </a:r>
            <a:r>
              <a:rPr lang="de-DE" dirty="0" err="1" smtClean="0"/>
              <a:t>Commands</a:t>
            </a:r>
            <a:r>
              <a:rPr lang="de-DE" dirty="0" smtClean="0"/>
              <a:t> benötigen.</a:t>
            </a:r>
            <a:r>
              <a:rPr lang="de-DE" baseline="0" dirty="0" smtClean="0"/>
              <a:t> Kontexte (insb. Session-Kontexte) werden deshalb überladen und als Mülleimer genutzt.</a:t>
            </a:r>
            <a:endParaRPr lang="en-US" dirty="0" smtClean="0"/>
          </a:p>
          <a:p>
            <a:endParaRPr lang="en-US" dirty="0"/>
          </a:p>
        </p:txBody>
      </p:sp>
      <p:sp>
        <p:nvSpPr>
          <p:cNvPr id="4" name="Foliennummernplatzhalter 3"/>
          <p:cNvSpPr>
            <a:spLocks noGrp="1"/>
          </p:cNvSpPr>
          <p:nvPr>
            <p:ph type="sldNum" sz="quarter" idx="10"/>
          </p:nvPr>
        </p:nvSpPr>
        <p:spPr/>
        <p:txBody>
          <a:bodyPr/>
          <a:lstStyle/>
          <a:p>
            <a:fld id="{EDB86FBC-B7FF-46F3-8F77-204DC2CB67B4}" type="slidenum">
              <a:rPr lang="de-DE" smtClean="0"/>
              <a:pPr/>
              <a:t>23</a:t>
            </a:fld>
            <a:endParaRPr lang="de-DE"/>
          </a:p>
        </p:txBody>
      </p:sp>
    </p:spTree>
    <p:extLst>
      <p:ext uri="{BB962C8B-B14F-4D97-AF65-F5344CB8AC3E}">
        <p14:creationId xmlns:p14="http://schemas.microsoft.com/office/powerpoint/2010/main" val="26725957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_TN">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7106" name="Rectangle 2"/>
          <p:cNvSpPr>
            <a:spLocks noGrp="1" noChangeArrowheads="1"/>
          </p:cNvSpPr>
          <p:nvPr>
            <p:ph type="ctrTitle"/>
          </p:nvPr>
        </p:nvSpPr>
        <p:spPr>
          <a:xfrm>
            <a:off x="827584" y="2822442"/>
            <a:ext cx="5832000" cy="1125539"/>
          </a:xfrm>
        </p:spPr>
        <p:txBody>
          <a:bodyPr anchor="b"/>
          <a:lstStyle>
            <a:lvl1pPr>
              <a:lnSpc>
                <a:spcPts val="4000"/>
              </a:lnSpc>
              <a:defRPr sz="3500">
                <a:solidFill>
                  <a:srgbClr val="00009B"/>
                </a:solidFill>
              </a:defRPr>
            </a:lvl1pPr>
          </a:lstStyle>
          <a:p>
            <a:r>
              <a:rPr lang="de-DE" smtClean="0"/>
              <a:t>Titelmasterformat durch Klicken bearbeiten</a:t>
            </a:r>
            <a:endParaRPr lang="de-DE" dirty="0"/>
          </a:p>
        </p:txBody>
      </p:sp>
      <p:sp>
        <p:nvSpPr>
          <p:cNvPr id="47107" name="Rectangle 3"/>
          <p:cNvSpPr>
            <a:spLocks noGrp="1" noChangeArrowheads="1"/>
          </p:cNvSpPr>
          <p:nvPr>
            <p:ph type="subTitle" idx="1"/>
          </p:nvPr>
        </p:nvSpPr>
        <p:spPr>
          <a:xfrm>
            <a:off x="827584" y="4166592"/>
            <a:ext cx="4114800" cy="990600"/>
          </a:xfrm>
        </p:spPr>
        <p:txBody>
          <a:bodyPr/>
          <a:lstStyle>
            <a:lvl1pPr marL="0" indent="0">
              <a:lnSpc>
                <a:spcPts val="2600"/>
              </a:lnSpc>
              <a:buNone/>
              <a:defRPr>
                <a:solidFill>
                  <a:srgbClr val="943392"/>
                </a:solidFill>
              </a:defRPr>
            </a:lvl1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2368841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544" y="4797152"/>
            <a:ext cx="8208000" cy="566739"/>
          </a:xfrm>
        </p:spPr>
        <p:txBody>
          <a:bodyPr anchor="b"/>
          <a:lstStyle>
            <a:lvl1pPr algn="l">
              <a:defRPr sz="2000" b="1"/>
            </a:lvl1pPr>
          </a:lstStyle>
          <a:p>
            <a:r>
              <a:rPr lang="de-DE" smtClean="0"/>
              <a:t>Titelmasterformat durch Klicken bearbeiten</a:t>
            </a:r>
            <a:endParaRPr lang="de-DE" dirty="0"/>
          </a:p>
        </p:txBody>
      </p:sp>
      <p:sp>
        <p:nvSpPr>
          <p:cNvPr id="3" name="Picture Placeholder 2"/>
          <p:cNvSpPr>
            <a:spLocks noGrp="1"/>
          </p:cNvSpPr>
          <p:nvPr>
            <p:ph type="pic" idx="1"/>
          </p:nvPr>
        </p:nvSpPr>
        <p:spPr>
          <a:xfrm>
            <a:off x="467544" y="691200"/>
            <a:ext cx="82080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p>
        </p:txBody>
      </p:sp>
      <p:sp>
        <p:nvSpPr>
          <p:cNvPr id="4" name="Text Placeholder 3"/>
          <p:cNvSpPr>
            <a:spLocks noGrp="1"/>
          </p:cNvSpPr>
          <p:nvPr>
            <p:ph type="body" sz="half" idx="2"/>
          </p:nvPr>
        </p:nvSpPr>
        <p:spPr>
          <a:xfrm>
            <a:off x="467544" y="5373215"/>
            <a:ext cx="8208000" cy="57606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5" name="Datumsplatzhalter 4"/>
          <p:cNvSpPr>
            <a:spLocks noGrp="1"/>
          </p:cNvSpPr>
          <p:nvPr>
            <p:ph type="dt" sz="half" idx="10"/>
          </p:nvPr>
        </p:nvSpPr>
        <p:spPr/>
        <p:txBody>
          <a:bodyPr/>
          <a:lstStyle/>
          <a:p>
            <a:fld id="{31806028-BF34-4363-8857-73875FF45686}" type="datetime2">
              <a:rPr lang="de-DE" smtClean="0"/>
              <a:t>Freitag, 10. Oktober 2014</a:t>
            </a:fld>
            <a:endParaRPr lang="de-DE" dirty="0"/>
          </a:p>
        </p:txBody>
      </p:sp>
      <p:sp>
        <p:nvSpPr>
          <p:cNvPr id="6" name="Foliennummernplatzhalter 5"/>
          <p:cNvSpPr>
            <a:spLocks noGrp="1"/>
          </p:cNvSpPr>
          <p:nvPr>
            <p:ph type="sldNum" sz="quarter" idx="11"/>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2446424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E3A7DDC-F475-43AE-8DF0-0878001ECA7B}" type="datetime2">
              <a:rPr lang="de-DE" smtClean="0"/>
              <a:t>Freitag, 10. Oktober 2014</a:t>
            </a:fld>
            <a:endParaRPr lang="de-DE" dirty="0"/>
          </a:p>
        </p:txBody>
      </p:sp>
      <p:sp>
        <p:nvSpPr>
          <p:cNvPr id="3" name="Foliennummernplatzhalter 2"/>
          <p:cNvSpPr>
            <a:spLocks noGrp="1"/>
          </p:cNvSpPr>
          <p:nvPr>
            <p:ph type="sldNum" sz="quarter" idx="11"/>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1359688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Kapitelfolie_TN">
    <p:spTree>
      <p:nvGrpSpPr>
        <p:cNvPr id="1" name=""/>
        <p:cNvGrpSpPr/>
        <p:nvPr/>
      </p:nvGrpSpPr>
      <p:grpSpPr>
        <a:xfrm>
          <a:off x="0" y="0"/>
          <a:ext cx="0" cy="0"/>
          <a:chOff x="0" y="0"/>
          <a:chExt cx="0" cy="0"/>
        </a:xfrm>
      </p:grpSpPr>
      <p:pic>
        <p:nvPicPr>
          <p:cNvPr id="2" name="Grafik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7106" name="Rectangle 2"/>
          <p:cNvSpPr>
            <a:spLocks noGrp="1" noChangeArrowheads="1"/>
          </p:cNvSpPr>
          <p:nvPr>
            <p:ph type="ctrTitle"/>
          </p:nvPr>
        </p:nvSpPr>
        <p:spPr>
          <a:xfrm>
            <a:off x="827584" y="2492896"/>
            <a:ext cx="5832000" cy="1125539"/>
          </a:xfrm>
        </p:spPr>
        <p:txBody>
          <a:bodyPr anchor="b"/>
          <a:lstStyle>
            <a:lvl1pPr>
              <a:lnSpc>
                <a:spcPts val="4000"/>
              </a:lnSpc>
              <a:defRPr sz="3500">
                <a:solidFill>
                  <a:srgbClr val="FFFFFE"/>
                </a:solidFill>
              </a:defRPr>
            </a:lvl1pPr>
          </a:lstStyle>
          <a:p>
            <a:r>
              <a:rPr lang="de-DE" smtClean="0"/>
              <a:t>Titelmasterformat durch Klicken bearbeiten</a:t>
            </a:r>
            <a:endParaRPr lang="de-DE" dirty="0"/>
          </a:p>
        </p:txBody>
      </p:sp>
      <p:sp>
        <p:nvSpPr>
          <p:cNvPr id="47107" name="Rectangle 3"/>
          <p:cNvSpPr>
            <a:spLocks noGrp="1" noChangeArrowheads="1"/>
          </p:cNvSpPr>
          <p:nvPr>
            <p:ph type="subTitle" idx="1"/>
          </p:nvPr>
        </p:nvSpPr>
        <p:spPr>
          <a:xfrm>
            <a:off x="827584" y="3837046"/>
            <a:ext cx="4114800" cy="990600"/>
          </a:xfrm>
        </p:spPr>
        <p:txBody>
          <a:bodyPr/>
          <a:lstStyle>
            <a:lvl1pPr marL="0" indent="0">
              <a:lnSpc>
                <a:spcPts val="2600"/>
              </a:lnSpc>
              <a:buNone/>
              <a:defRPr>
                <a:solidFill>
                  <a:srgbClr val="FFFFFE"/>
                </a:solidFill>
              </a:defRPr>
            </a:lvl1pPr>
          </a:lstStyle>
          <a:p>
            <a:r>
              <a:rPr lang="de-DE" smtClean="0"/>
              <a:t>Formatvorlage des Untertitelmasters durch Klicken bearbeiten</a:t>
            </a:r>
            <a:endParaRPr lang="de-DE" dirty="0"/>
          </a:p>
        </p:txBody>
      </p:sp>
    </p:spTree>
    <p:extLst>
      <p:ext uri="{BB962C8B-B14F-4D97-AF65-F5344CB8AC3E}">
        <p14:creationId xmlns:p14="http://schemas.microsoft.com/office/powerpoint/2010/main" val="407368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08912" cy="1071033"/>
          </a:xfrm>
        </p:spPr>
        <p:txBody>
          <a:bodyPr/>
          <a:lstStyle/>
          <a:p>
            <a:r>
              <a:rPr lang="de-DE" smtClean="0"/>
              <a:t>Titelmasterformat durch Klicken bearbeiten</a:t>
            </a:r>
            <a:endParaRPr lang="de-DE" dirty="0"/>
          </a:p>
        </p:txBody>
      </p:sp>
      <p:sp>
        <p:nvSpPr>
          <p:cNvPr id="5" name="Inhaltsplatzhalter 4"/>
          <p:cNvSpPr>
            <a:spLocks noGrp="1"/>
          </p:cNvSpPr>
          <p:nvPr>
            <p:ph sz="quarter" idx="10"/>
          </p:nvPr>
        </p:nvSpPr>
        <p:spPr>
          <a:xfrm>
            <a:off x="468313" y="1918800"/>
            <a:ext cx="8207375" cy="3960812"/>
          </a:xfrm>
        </p:spPr>
        <p:txBody>
          <a:bodyPr/>
          <a:lstStyle/>
          <a:p>
            <a:pPr lvl="0"/>
            <a:r>
              <a:rPr lang="de-DE" smtClean="0"/>
              <a:t>Textmasterformat bearbeiten</a:t>
            </a:r>
          </a:p>
          <a:p>
            <a:pPr lvl="1"/>
            <a:r>
              <a:rPr lang="de-DE" smtClean="0"/>
              <a:t>Zweite Ebene</a:t>
            </a:r>
          </a:p>
          <a:p>
            <a:pPr lvl="2"/>
            <a:r>
              <a:rPr lang="de-DE" smtClean="0"/>
              <a:t>Dritte Ebene</a:t>
            </a: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9" name="Foliennummernplatzhalter 8"/>
          <p:cNvSpPr>
            <a:spLocks noGrp="1"/>
          </p:cNvSpPr>
          <p:nvPr>
            <p:ph type="sldNum" sz="quarter" idx="13"/>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3575417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Zwei Inhalte (1/2 zu 1/2)">
    <p:spTree>
      <p:nvGrpSpPr>
        <p:cNvPr id="1" name=""/>
        <p:cNvGrpSpPr/>
        <p:nvPr/>
      </p:nvGrpSpPr>
      <p:grpSpPr>
        <a:xfrm>
          <a:off x="0" y="0"/>
          <a:ext cx="0" cy="0"/>
          <a:chOff x="0" y="0"/>
          <a:chExt cx="0" cy="0"/>
        </a:xfrm>
      </p:grpSpPr>
      <p:sp>
        <p:nvSpPr>
          <p:cNvPr id="2" name="Title 1"/>
          <p:cNvSpPr>
            <a:spLocks noGrp="1"/>
          </p:cNvSpPr>
          <p:nvPr>
            <p:ph type="title"/>
          </p:nvPr>
        </p:nvSpPr>
        <p:spPr>
          <a:xfrm>
            <a:off x="468000" y="691200"/>
            <a:ext cx="8208000" cy="1071033"/>
          </a:xfrm>
        </p:spPr>
        <p:txBody>
          <a:bodyPr/>
          <a:lstStyle/>
          <a:p>
            <a:r>
              <a:rPr lang="de-DE" smtClean="0"/>
              <a:t>Titelmasterformat durch Klicken bearbeiten</a:t>
            </a:r>
            <a:endParaRPr lang="de-DE" dirty="0"/>
          </a:p>
        </p:txBody>
      </p:sp>
      <p:sp>
        <p:nvSpPr>
          <p:cNvPr id="6" name="Inhaltsplatzhalter 5"/>
          <p:cNvSpPr>
            <a:spLocks noGrp="1"/>
          </p:cNvSpPr>
          <p:nvPr>
            <p:ph sz="quarter" idx="10"/>
          </p:nvPr>
        </p:nvSpPr>
        <p:spPr>
          <a:xfrm>
            <a:off x="467544" y="1916832"/>
            <a:ext cx="3960440" cy="3960440"/>
          </a:xfrm>
        </p:spPr>
        <p:txBody>
          <a:bodyPr/>
          <a:lstStyle/>
          <a:p>
            <a:pPr lvl="0"/>
            <a:r>
              <a:rPr lang="de-DE" smtClean="0"/>
              <a:t>Textmasterformat bearbeiten</a:t>
            </a:r>
          </a:p>
          <a:p>
            <a:pPr lvl="1"/>
            <a:r>
              <a:rPr lang="de-DE" smtClean="0"/>
              <a:t>Zweite Ebene</a:t>
            </a:r>
          </a:p>
          <a:p>
            <a:pPr lvl="2"/>
            <a:r>
              <a:rPr lang="de-DE" smtClean="0"/>
              <a:t>Dritte Ebene</a:t>
            </a:r>
          </a:p>
        </p:txBody>
      </p:sp>
      <p:sp>
        <p:nvSpPr>
          <p:cNvPr id="8" name="Inhaltsplatzhalter 7"/>
          <p:cNvSpPr>
            <a:spLocks noGrp="1"/>
          </p:cNvSpPr>
          <p:nvPr>
            <p:ph sz="quarter" idx="11"/>
          </p:nvPr>
        </p:nvSpPr>
        <p:spPr>
          <a:xfrm>
            <a:off x="4716016" y="1916832"/>
            <a:ext cx="3959671" cy="3960812"/>
          </a:xfrm>
        </p:spPr>
        <p:txBody>
          <a:bodyPr/>
          <a:lstStyle/>
          <a:p>
            <a:pPr lvl="0"/>
            <a:r>
              <a:rPr lang="de-DE" smtClean="0"/>
              <a:t>Textmasterformat bearbeiten</a:t>
            </a:r>
          </a:p>
          <a:p>
            <a:pPr lvl="1"/>
            <a:r>
              <a:rPr lang="de-DE" smtClean="0"/>
              <a:t>Zweite Ebene</a:t>
            </a:r>
          </a:p>
          <a:p>
            <a:pPr lvl="2"/>
            <a:r>
              <a:rPr lang="de-DE" smtClean="0"/>
              <a:t>Dritte Ebene</a:t>
            </a:r>
          </a:p>
        </p:txBody>
      </p:sp>
      <p:sp>
        <p:nvSpPr>
          <p:cNvPr id="4" name="Datumsplatzhalter 3"/>
          <p:cNvSpPr>
            <a:spLocks noGrp="1"/>
          </p:cNvSpPr>
          <p:nvPr>
            <p:ph type="dt" sz="half" idx="12"/>
          </p:nvPr>
        </p:nvSpPr>
        <p:spPr/>
        <p:txBody>
          <a:bodyPr/>
          <a:lstStyle/>
          <a:p>
            <a:fld id="{FAA7835C-2300-4249-BC46-F02E3F6B070B}" type="datetime2">
              <a:rPr lang="de-DE" smtClean="0"/>
              <a:t>Freitag, 10. Oktober 2014</a:t>
            </a:fld>
            <a:endParaRPr lang="de-DE" dirty="0"/>
          </a:p>
        </p:txBody>
      </p:sp>
      <p:sp>
        <p:nvSpPr>
          <p:cNvPr id="7" name="Foliennummernplatzhalter 6"/>
          <p:cNvSpPr>
            <a:spLocks noGrp="1"/>
          </p:cNvSpPr>
          <p:nvPr>
            <p:ph type="sldNum" sz="quarter" idx="14"/>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342709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Zwei Inhalte (2/3 zu 1/3)">
    <p:spTree>
      <p:nvGrpSpPr>
        <p:cNvPr id="1" name=""/>
        <p:cNvGrpSpPr/>
        <p:nvPr/>
      </p:nvGrpSpPr>
      <p:grpSpPr>
        <a:xfrm>
          <a:off x="0" y="0"/>
          <a:ext cx="0" cy="0"/>
          <a:chOff x="0" y="0"/>
          <a:chExt cx="0" cy="0"/>
        </a:xfrm>
      </p:grpSpPr>
      <p:sp>
        <p:nvSpPr>
          <p:cNvPr id="2" name="Title 1"/>
          <p:cNvSpPr>
            <a:spLocks noGrp="1"/>
          </p:cNvSpPr>
          <p:nvPr>
            <p:ph type="title"/>
          </p:nvPr>
        </p:nvSpPr>
        <p:spPr>
          <a:xfrm>
            <a:off x="468000" y="691200"/>
            <a:ext cx="8208000" cy="1071033"/>
          </a:xfrm>
        </p:spPr>
        <p:txBody>
          <a:bodyPr/>
          <a:lstStyle/>
          <a:p>
            <a:r>
              <a:rPr lang="de-DE" smtClean="0"/>
              <a:t>Titelmasterformat durch Klicken bearbeiten</a:t>
            </a:r>
            <a:endParaRPr lang="de-DE" dirty="0"/>
          </a:p>
        </p:txBody>
      </p:sp>
      <p:sp>
        <p:nvSpPr>
          <p:cNvPr id="6" name="Inhaltsplatzhalter 5"/>
          <p:cNvSpPr>
            <a:spLocks noGrp="1"/>
          </p:cNvSpPr>
          <p:nvPr>
            <p:ph sz="quarter" idx="10"/>
          </p:nvPr>
        </p:nvSpPr>
        <p:spPr>
          <a:xfrm>
            <a:off x="467543" y="1916832"/>
            <a:ext cx="5277600" cy="3960812"/>
          </a:xfrm>
        </p:spPr>
        <p:txBody>
          <a:bodyPr/>
          <a:lstStyle/>
          <a:p>
            <a:pPr lvl="0"/>
            <a:r>
              <a:rPr lang="de-DE" smtClean="0"/>
              <a:t>Textmasterformat bearbeiten</a:t>
            </a:r>
          </a:p>
          <a:p>
            <a:pPr lvl="1"/>
            <a:r>
              <a:rPr lang="de-DE" smtClean="0"/>
              <a:t>Zweite Ebene</a:t>
            </a:r>
          </a:p>
          <a:p>
            <a:pPr lvl="2"/>
            <a:r>
              <a:rPr lang="de-DE" smtClean="0"/>
              <a:t>Dritte Ebene</a:t>
            </a:r>
          </a:p>
        </p:txBody>
      </p:sp>
      <p:sp>
        <p:nvSpPr>
          <p:cNvPr id="8" name="Inhaltsplatzhalter 7"/>
          <p:cNvSpPr>
            <a:spLocks noGrp="1"/>
          </p:cNvSpPr>
          <p:nvPr>
            <p:ph sz="quarter" idx="11"/>
          </p:nvPr>
        </p:nvSpPr>
        <p:spPr>
          <a:xfrm>
            <a:off x="6037200" y="1916832"/>
            <a:ext cx="2638800" cy="3960812"/>
          </a:xfrm>
        </p:spPr>
        <p:txBody>
          <a:bodyPr/>
          <a:lstStyle/>
          <a:p>
            <a:pPr lvl="0"/>
            <a:r>
              <a:rPr lang="de-DE" smtClean="0"/>
              <a:t>Textmasterformat bearbeiten</a:t>
            </a:r>
          </a:p>
          <a:p>
            <a:pPr lvl="1"/>
            <a:r>
              <a:rPr lang="de-DE" smtClean="0"/>
              <a:t>Zweite Ebene</a:t>
            </a:r>
          </a:p>
          <a:p>
            <a:pPr lvl="2"/>
            <a:r>
              <a:rPr lang="de-DE" smtClean="0"/>
              <a:t>Dritte Ebene</a:t>
            </a:r>
          </a:p>
        </p:txBody>
      </p:sp>
      <p:sp>
        <p:nvSpPr>
          <p:cNvPr id="9" name="Datumsplatzhalter 8"/>
          <p:cNvSpPr>
            <a:spLocks noGrp="1"/>
          </p:cNvSpPr>
          <p:nvPr>
            <p:ph type="dt" sz="half" idx="12"/>
          </p:nvPr>
        </p:nvSpPr>
        <p:spPr/>
        <p:txBody>
          <a:bodyPr/>
          <a:lstStyle/>
          <a:p>
            <a:fld id="{C449FF73-DDA4-49C3-8A8D-247515BE5CA7}" type="datetime2">
              <a:rPr lang="de-DE" smtClean="0"/>
              <a:t>Freitag, 10. Oktober 2014</a:t>
            </a:fld>
            <a:endParaRPr lang="de-DE" dirty="0"/>
          </a:p>
        </p:txBody>
      </p:sp>
      <p:sp>
        <p:nvSpPr>
          <p:cNvPr id="10" name="Foliennummernplatzhalter 9"/>
          <p:cNvSpPr>
            <a:spLocks noGrp="1"/>
          </p:cNvSpPr>
          <p:nvPr>
            <p:ph type="sldNum" sz="quarter" idx="13"/>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279632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Zwei Inhalte (1/3 zu 2/3)">
    <p:spTree>
      <p:nvGrpSpPr>
        <p:cNvPr id="1" name=""/>
        <p:cNvGrpSpPr/>
        <p:nvPr/>
      </p:nvGrpSpPr>
      <p:grpSpPr>
        <a:xfrm>
          <a:off x="0" y="0"/>
          <a:ext cx="0" cy="0"/>
          <a:chOff x="0" y="0"/>
          <a:chExt cx="0" cy="0"/>
        </a:xfrm>
      </p:grpSpPr>
      <p:sp>
        <p:nvSpPr>
          <p:cNvPr id="2" name="Title 1"/>
          <p:cNvSpPr>
            <a:spLocks noGrp="1"/>
          </p:cNvSpPr>
          <p:nvPr>
            <p:ph type="title"/>
          </p:nvPr>
        </p:nvSpPr>
        <p:spPr>
          <a:xfrm>
            <a:off x="468000" y="691200"/>
            <a:ext cx="8208000" cy="1071033"/>
          </a:xfrm>
        </p:spPr>
        <p:txBody>
          <a:bodyPr/>
          <a:lstStyle/>
          <a:p>
            <a:r>
              <a:rPr lang="de-DE" smtClean="0"/>
              <a:t>Titelmasterformat durch Klicken bearbeiten</a:t>
            </a:r>
            <a:endParaRPr lang="de-DE" dirty="0"/>
          </a:p>
        </p:txBody>
      </p:sp>
      <p:sp>
        <p:nvSpPr>
          <p:cNvPr id="6" name="Inhaltsplatzhalter 5"/>
          <p:cNvSpPr>
            <a:spLocks noGrp="1"/>
          </p:cNvSpPr>
          <p:nvPr>
            <p:ph sz="quarter" idx="10"/>
          </p:nvPr>
        </p:nvSpPr>
        <p:spPr>
          <a:xfrm>
            <a:off x="3419872" y="1916832"/>
            <a:ext cx="5277600" cy="3960812"/>
          </a:xfrm>
        </p:spPr>
        <p:txBody>
          <a:bodyPr/>
          <a:lstStyle/>
          <a:p>
            <a:pPr lvl="0"/>
            <a:r>
              <a:rPr lang="de-DE" smtClean="0"/>
              <a:t>Textmasterformat bearbeiten</a:t>
            </a:r>
          </a:p>
          <a:p>
            <a:pPr lvl="1"/>
            <a:r>
              <a:rPr lang="de-DE" smtClean="0"/>
              <a:t>Zweite Ebene</a:t>
            </a:r>
          </a:p>
          <a:p>
            <a:pPr lvl="2"/>
            <a:r>
              <a:rPr lang="de-DE" smtClean="0"/>
              <a:t>Dritte Ebene</a:t>
            </a:r>
          </a:p>
        </p:txBody>
      </p:sp>
      <p:sp>
        <p:nvSpPr>
          <p:cNvPr id="8" name="Inhaltsplatzhalter 7"/>
          <p:cNvSpPr>
            <a:spLocks noGrp="1"/>
          </p:cNvSpPr>
          <p:nvPr>
            <p:ph sz="quarter" idx="11"/>
          </p:nvPr>
        </p:nvSpPr>
        <p:spPr>
          <a:xfrm>
            <a:off x="467544" y="1916832"/>
            <a:ext cx="2638800" cy="3960812"/>
          </a:xfrm>
        </p:spPr>
        <p:txBody>
          <a:bodyPr/>
          <a:lstStyle/>
          <a:p>
            <a:pPr lvl="0"/>
            <a:r>
              <a:rPr lang="de-DE" smtClean="0"/>
              <a:t>Textmasterformat bearbeiten</a:t>
            </a:r>
          </a:p>
          <a:p>
            <a:pPr lvl="1"/>
            <a:r>
              <a:rPr lang="de-DE" smtClean="0"/>
              <a:t>Zweite Ebene</a:t>
            </a:r>
          </a:p>
          <a:p>
            <a:pPr lvl="2"/>
            <a:r>
              <a:rPr lang="de-DE" smtClean="0"/>
              <a:t>Dritte Ebene</a:t>
            </a:r>
          </a:p>
        </p:txBody>
      </p:sp>
      <p:sp>
        <p:nvSpPr>
          <p:cNvPr id="9" name="Datumsplatzhalter 8"/>
          <p:cNvSpPr>
            <a:spLocks noGrp="1"/>
          </p:cNvSpPr>
          <p:nvPr>
            <p:ph type="dt" sz="half" idx="12"/>
          </p:nvPr>
        </p:nvSpPr>
        <p:spPr/>
        <p:txBody>
          <a:bodyPr/>
          <a:lstStyle/>
          <a:p>
            <a:fld id="{C449FF73-DDA4-49C3-8A8D-247515BE5CA7}" type="datetime2">
              <a:rPr lang="de-DE" smtClean="0"/>
              <a:t>Freitag, 10. Oktober 2014</a:t>
            </a:fld>
            <a:endParaRPr lang="de-DE" dirty="0"/>
          </a:p>
        </p:txBody>
      </p:sp>
      <p:sp>
        <p:nvSpPr>
          <p:cNvPr id="10" name="Foliennummernplatzhalter 9"/>
          <p:cNvSpPr>
            <a:spLocks noGrp="1"/>
          </p:cNvSpPr>
          <p:nvPr>
            <p:ph type="sldNum" sz="quarter" idx="13"/>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3460362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68000" y="691200"/>
            <a:ext cx="8208000" cy="1070400"/>
          </a:xfrm>
        </p:spPr>
        <p:txBody>
          <a:bodyPr/>
          <a:lstStyle>
            <a:lvl1pPr>
              <a:defRPr/>
            </a:lvl1pPr>
          </a:lstStyle>
          <a:p>
            <a:r>
              <a:rPr lang="de-DE" smtClean="0"/>
              <a:t>Titelmasterformat durch Klicken bearbeiten</a:t>
            </a:r>
            <a:endParaRPr lang="de-DE" dirty="0"/>
          </a:p>
        </p:txBody>
      </p:sp>
      <p:sp>
        <p:nvSpPr>
          <p:cNvPr id="3" name="Text Placeholder 2"/>
          <p:cNvSpPr>
            <a:spLocks noGrp="1"/>
          </p:cNvSpPr>
          <p:nvPr>
            <p:ph type="body" idx="1"/>
          </p:nvPr>
        </p:nvSpPr>
        <p:spPr>
          <a:xfrm>
            <a:off x="467544" y="1918800"/>
            <a:ext cx="3834000" cy="6144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5" name="Text Placeholder 4"/>
          <p:cNvSpPr>
            <a:spLocks noGrp="1"/>
          </p:cNvSpPr>
          <p:nvPr>
            <p:ph type="body" sz="quarter" idx="3"/>
          </p:nvPr>
        </p:nvSpPr>
        <p:spPr>
          <a:xfrm>
            <a:off x="4842000" y="1918800"/>
            <a:ext cx="3834000" cy="6157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8" name="Inhaltsplatzhalter 7"/>
          <p:cNvSpPr>
            <a:spLocks noGrp="1"/>
          </p:cNvSpPr>
          <p:nvPr>
            <p:ph sz="quarter" idx="10"/>
          </p:nvPr>
        </p:nvSpPr>
        <p:spPr>
          <a:xfrm>
            <a:off x="4842456" y="2564904"/>
            <a:ext cx="3834000" cy="3385046"/>
          </a:xfrm>
        </p:spPr>
        <p:txBody>
          <a:bodyPr/>
          <a:lstStyle/>
          <a:p>
            <a:pPr lvl="0"/>
            <a:r>
              <a:rPr lang="de-DE" smtClean="0"/>
              <a:t>Textmasterformat bearbeiten</a:t>
            </a:r>
          </a:p>
          <a:p>
            <a:pPr lvl="1"/>
            <a:r>
              <a:rPr lang="de-DE" smtClean="0"/>
              <a:t>Zweite Ebene</a:t>
            </a:r>
          </a:p>
          <a:p>
            <a:pPr lvl="2"/>
            <a:r>
              <a:rPr lang="de-DE" smtClean="0"/>
              <a:t>Dritte Ebene</a:t>
            </a:r>
          </a:p>
        </p:txBody>
      </p:sp>
      <p:sp>
        <p:nvSpPr>
          <p:cNvPr id="10" name="Inhaltsplatzhalter 9"/>
          <p:cNvSpPr>
            <a:spLocks noGrp="1"/>
          </p:cNvSpPr>
          <p:nvPr>
            <p:ph sz="quarter" idx="11"/>
          </p:nvPr>
        </p:nvSpPr>
        <p:spPr>
          <a:xfrm>
            <a:off x="468313" y="2565400"/>
            <a:ext cx="3834000" cy="3384550"/>
          </a:xfrm>
        </p:spPr>
        <p:txBody>
          <a:bodyPr/>
          <a:lstStyle/>
          <a:p>
            <a:pPr lvl="0"/>
            <a:r>
              <a:rPr lang="de-DE" smtClean="0"/>
              <a:t>Textmasterformat bearbeiten</a:t>
            </a:r>
          </a:p>
          <a:p>
            <a:pPr lvl="1"/>
            <a:r>
              <a:rPr lang="de-DE" smtClean="0"/>
              <a:t>Zweite Ebene</a:t>
            </a:r>
          </a:p>
          <a:p>
            <a:pPr lvl="2"/>
            <a:r>
              <a:rPr lang="de-DE" smtClean="0"/>
              <a:t>Dritte Ebene</a:t>
            </a:r>
          </a:p>
        </p:txBody>
      </p:sp>
      <p:sp>
        <p:nvSpPr>
          <p:cNvPr id="11" name="Datumsplatzhalter 10"/>
          <p:cNvSpPr>
            <a:spLocks noGrp="1"/>
          </p:cNvSpPr>
          <p:nvPr>
            <p:ph type="dt" sz="half" idx="12"/>
          </p:nvPr>
        </p:nvSpPr>
        <p:spPr/>
        <p:txBody>
          <a:bodyPr/>
          <a:lstStyle/>
          <a:p>
            <a:fld id="{F906BE7A-5CDE-4A1C-9875-6F6111DFE58A}" type="datetime2">
              <a:rPr lang="de-DE" smtClean="0"/>
              <a:t>Freitag, 10. Oktober 2014</a:t>
            </a:fld>
            <a:endParaRPr lang="de-DE" dirty="0"/>
          </a:p>
        </p:txBody>
      </p:sp>
      <p:sp>
        <p:nvSpPr>
          <p:cNvPr id="12" name="Foliennummernplatzhalter 11"/>
          <p:cNvSpPr>
            <a:spLocks noGrp="1"/>
          </p:cNvSpPr>
          <p:nvPr>
            <p:ph type="sldNum" sz="quarter" idx="13"/>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831431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468000" y="691200"/>
            <a:ext cx="8208000" cy="1071033"/>
          </a:xfrm>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18C2903F-36BB-42C5-B707-4C35B34480C7}" type="datetime2">
              <a:rPr lang="de-DE" smtClean="0"/>
              <a:t>Freitag, 10. Oktober 2014</a:t>
            </a:fld>
            <a:endParaRPr lang="de-DE" dirty="0"/>
          </a:p>
        </p:txBody>
      </p:sp>
      <p:sp>
        <p:nvSpPr>
          <p:cNvPr id="4" name="Foliennummernplatzhalter 3"/>
          <p:cNvSpPr>
            <a:spLocks noGrp="1"/>
          </p:cNvSpPr>
          <p:nvPr>
            <p:ph type="sldNum" sz="quarter" idx="11"/>
          </p:nvPr>
        </p:nvSpPr>
        <p:spPr/>
        <p:txBody>
          <a:bodyPr/>
          <a:lstStyle/>
          <a:p>
            <a:fld id="{82183FE7-0049-48F5-AEC7-D407A93291DC}" type="slidenum">
              <a:rPr lang="de-DE" smtClean="0"/>
              <a:pPr/>
              <a:t>‹Nr.›</a:t>
            </a:fld>
            <a:endParaRPr lang="de-DE" dirty="0"/>
          </a:p>
        </p:txBody>
      </p:sp>
      <p:sp>
        <p:nvSpPr>
          <p:cNvPr id="5" name="Fußzeilenplatzhalter 4"/>
          <p:cNvSpPr>
            <a:spLocks noGrp="1"/>
          </p:cNvSpPr>
          <p:nvPr>
            <p:ph type="ftr" sz="quarter" idx="12"/>
          </p:nvPr>
        </p:nvSpPr>
        <p:spPr>
          <a:xfrm>
            <a:off x="3059832" y="6093296"/>
            <a:ext cx="2895600" cy="365125"/>
          </a:xfrm>
          <a:prstGeom prst="rect">
            <a:avLst/>
          </a:prstGeom>
        </p:spPr>
        <p:txBody>
          <a:bodyPr/>
          <a:lstStyle/>
          <a:p>
            <a:r>
              <a:rPr lang="de-DE" smtClean="0"/>
              <a:t>Fußzeile, z.B. für Autor oder Thema</a:t>
            </a:r>
            <a:endParaRPr lang="de-DE" dirty="0"/>
          </a:p>
        </p:txBody>
      </p:sp>
    </p:spTree>
    <p:extLst>
      <p:ext uri="{BB962C8B-B14F-4D97-AF65-F5344CB8AC3E}">
        <p14:creationId xmlns:p14="http://schemas.microsoft.com/office/powerpoint/2010/main" val="1953196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544" y="692696"/>
            <a:ext cx="3456384" cy="1162051"/>
          </a:xfrm>
        </p:spPr>
        <p:txBody>
          <a:bodyPr anchor="b"/>
          <a:lstStyle>
            <a:lvl1pPr algn="l">
              <a:defRPr sz="2000" b="1"/>
            </a:lvl1pPr>
          </a:lstStyle>
          <a:p>
            <a:r>
              <a:rPr lang="de-DE" smtClean="0"/>
              <a:t>Titelmasterformat durch Klicken bearbeiten</a:t>
            </a:r>
            <a:endParaRPr lang="de-DE" dirty="0"/>
          </a:p>
        </p:txBody>
      </p:sp>
      <p:sp>
        <p:nvSpPr>
          <p:cNvPr id="4" name="Text Placeholder 3"/>
          <p:cNvSpPr>
            <a:spLocks noGrp="1"/>
          </p:cNvSpPr>
          <p:nvPr>
            <p:ph type="body" sz="half" idx="2"/>
          </p:nvPr>
        </p:nvSpPr>
        <p:spPr>
          <a:xfrm>
            <a:off x="467544" y="1854749"/>
            <a:ext cx="3456384" cy="412845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 bearbeiten</a:t>
            </a:r>
          </a:p>
        </p:txBody>
      </p:sp>
      <p:sp>
        <p:nvSpPr>
          <p:cNvPr id="6" name="Inhaltsplatzhalter 5"/>
          <p:cNvSpPr>
            <a:spLocks noGrp="1"/>
          </p:cNvSpPr>
          <p:nvPr>
            <p:ph sz="quarter" idx="10"/>
          </p:nvPr>
        </p:nvSpPr>
        <p:spPr>
          <a:xfrm>
            <a:off x="4211960" y="692696"/>
            <a:ext cx="4464016" cy="5277600"/>
          </a:xfrm>
        </p:spPr>
        <p:txBody>
          <a:bodyPr/>
          <a:lstStyle/>
          <a:p>
            <a:pPr lvl="0"/>
            <a:r>
              <a:rPr lang="de-DE" smtClean="0"/>
              <a:t>Textmasterformat bearbeiten</a:t>
            </a:r>
          </a:p>
          <a:p>
            <a:pPr lvl="1"/>
            <a:r>
              <a:rPr lang="de-DE" smtClean="0"/>
              <a:t>Zweite Ebene</a:t>
            </a:r>
          </a:p>
          <a:p>
            <a:pPr lvl="2"/>
            <a:r>
              <a:rPr lang="de-DE" smtClean="0"/>
              <a:t>Dritte Ebene</a:t>
            </a:r>
          </a:p>
        </p:txBody>
      </p:sp>
      <p:sp>
        <p:nvSpPr>
          <p:cNvPr id="7" name="Datumsplatzhalter 6"/>
          <p:cNvSpPr>
            <a:spLocks noGrp="1"/>
          </p:cNvSpPr>
          <p:nvPr>
            <p:ph type="dt" sz="half" idx="11"/>
          </p:nvPr>
        </p:nvSpPr>
        <p:spPr/>
        <p:txBody>
          <a:bodyPr/>
          <a:lstStyle/>
          <a:p>
            <a:fld id="{F45B9503-CA9D-4BA7-A19B-ABBA6CA72BE7}" type="datetime2">
              <a:rPr lang="de-DE" smtClean="0"/>
              <a:t>Freitag, 10. Oktober 2014</a:t>
            </a:fld>
            <a:endParaRPr lang="de-DE" dirty="0"/>
          </a:p>
        </p:txBody>
      </p:sp>
      <p:sp>
        <p:nvSpPr>
          <p:cNvPr id="8" name="Foliennummernplatzhalter 7"/>
          <p:cNvSpPr>
            <a:spLocks noGrp="1"/>
          </p:cNvSpPr>
          <p:nvPr>
            <p:ph type="sldNum" sz="quarter" idx="12"/>
          </p:nvPr>
        </p:nvSpPr>
        <p:spPr/>
        <p:txBody>
          <a:bodyPr/>
          <a:lstStyle/>
          <a:p>
            <a:fld id="{82183FE7-0049-48F5-AEC7-D407A93291DC}" type="slidenum">
              <a:rPr lang="de-DE" smtClean="0"/>
              <a:pPr/>
              <a:t>‹Nr.›</a:t>
            </a:fld>
            <a:endParaRPr lang="de-DE" dirty="0"/>
          </a:p>
        </p:txBody>
      </p:sp>
    </p:spTree>
    <p:extLst>
      <p:ext uri="{BB962C8B-B14F-4D97-AF65-F5344CB8AC3E}">
        <p14:creationId xmlns:p14="http://schemas.microsoft.com/office/powerpoint/2010/main" val="3162579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pic>
        <p:nvPicPr>
          <p:cNvPr id="2" name="Grafik 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030" name="Rectangle 18"/>
          <p:cNvSpPr>
            <a:spLocks noChangeArrowheads="1"/>
          </p:cNvSpPr>
          <p:nvPr/>
        </p:nvSpPr>
        <p:spPr bwMode="auto">
          <a:xfrm>
            <a:off x="9415463" y="1953685"/>
            <a:ext cx="184731" cy="461665"/>
          </a:xfrm>
          <a:prstGeom prst="rect">
            <a:avLst/>
          </a:prstGeom>
          <a:noFill/>
          <a:ln w="9525">
            <a:noFill/>
            <a:miter lim="800000"/>
            <a:headEnd/>
            <a:tailEnd/>
          </a:ln>
        </p:spPr>
        <p:txBody>
          <a:bodyPr wrap="none">
            <a:spAutoFit/>
          </a:bodyPr>
          <a:lstStyle/>
          <a:p>
            <a:endParaRPr lang="en-US" sz="2400"/>
          </a:p>
        </p:txBody>
      </p:sp>
      <p:sp>
        <p:nvSpPr>
          <p:cNvPr id="4" name="Datumsplatzhalter 3"/>
          <p:cNvSpPr>
            <a:spLocks noGrp="1"/>
          </p:cNvSpPr>
          <p:nvPr>
            <p:ph type="dt" sz="half" idx="2"/>
          </p:nvPr>
        </p:nvSpPr>
        <p:spPr>
          <a:xfrm>
            <a:off x="971600" y="6093296"/>
            <a:ext cx="2133600" cy="365125"/>
          </a:xfrm>
          <a:prstGeom prst="rect">
            <a:avLst/>
          </a:prstGeom>
        </p:spPr>
        <p:txBody>
          <a:bodyPr vert="horz" lIns="91440" tIns="45720" rIns="91440" bIns="45720" rtlCol="0" anchor="ctr"/>
          <a:lstStyle>
            <a:lvl1pPr algn="l">
              <a:defRPr sz="1000">
                <a:solidFill>
                  <a:srgbClr val="808080"/>
                </a:solidFill>
                <a:latin typeface="+mn-lt"/>
              </a:defRPr>
            </a:lvl1pPr>
          </a:lstStyle>
          <a:p>
            <a:fld id="{40D49227-019D-4277-B2FB-BCE968F684F3}" type="datetime2">
              <a:rPr lang="de-DE" smtClean="0"/>
              <a:t>Freitag, 10. Oktober 2014</a:t>
            </a:fld>
            <a:endParaRPr lang="de-DE" dirty="0"/>
          </a:p>
        </p:txBody>
      </p:sp>
      <p:sp>
        <p:nvSpPr>
          <p:cNvPr id="5" name="Foliennummernplatzhalter 4"/>
          <p:cNvSpPr>
            <a:spLocks noGrp="1"/>
          </p:cNvSpPr>
          <p:nvPr>
            <p:ph type="sldNum" sz="quarter" idx="4"/>
          </p:nvPr>
        </p:nvSpPr>
        <p:spPr>
          <a:xfrm>
            <a:off x="323528" y="6093296"/>
            <a:ext cx="648072" cy="365125"/>
          </a:xfrm>
          <a:prstGeom prst="rect">
            <a:avLst/>
          </a:prstGeom>
        </p:spPr>
        <p:txBody>
          <a:bodyPr vert="horz" lIns="91440" tIns="45720" rIns="91440" bIns="45720" rtlCol="0" anchor="ctr"/>
          <a:lstStyle>
            <a:lvl1pPr algn="l">
              <a:defRPr sz="1000">
                <a:solidFill>
                  <a:srgbClr val="808080"/>
                </a:solidFill>
                <a:latin typeface="+mn-lt"/>
              </a:defRPr>
            </a:lvl1pPr>
          </a:lstStyle>
          <a:p>
            <a:fld id="{82183FE7-0049-48F5-AEC7-D407A93291DC}" type="slidenum">
              <a:rPr lang="de-DE" smtClean="0"/>
              <a:pPr/>
              <a:t>‹Nr.›</a:t>
            </a:fld>
            <a:endParaRPr lang="de-DE" dirty="0"/>
          </a:p>
        </p:txBody>
      </p:sp>
      <p:sp>
        <p:nvSpPr>
          <p:cNvPr id="1028" name="Rectangle 2"/>
          <p:cNvSpPr>
            <a:spLocks noGrp="1" noChangeArrowheads="1"/>
          </p:cNvSpPr>
          <p:nvPr>
            <p:ph type="title"/>
          </p:nvPr>
        </p:nvSpPr>
        <p:spPr bwMode="auto">
          <a:xfrm>
            <a:off x="467544" y="692696"/>
            <a:ext cx="8208160" cy="1071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ctr" anchorCtr="0" compatLnSpc="1">
            <a:prstTxWarp prst="textNoShape">
              <a:avLst/>
            </a:prstTxWarp>
          </a:bodyPr>
          <a:lstStyle/>
          <a:p>
            <a:pPr lvl="0"/>
            <a:r>
              <a:rPr lang="de-DE" dirty="0" smtClean="0"/>
              <a:t>Mastertitelformat bearbeiten</a:t>
            </a:r>
          </a:p>
        </p:txBody>
      </p:sp>
      <p:sp>
        <p:nvSpPr>
          <p:cNvPr id="1029" name="Rectangle 3"/>
          <p:cNvSpPr>
            <a:spLocks noGrp="1" noChangeArrowheads="1"/>
          </p:cNvSpPr>
          <p:nvPr>
            <p:ph type="body" idx="1"/>
          </p:nvPr>
        </p:nvSpPr>
        <p:spPr bwMode="auto">
          <a:xfrm>
            <a:off x="467544" y="1918329"/>
            <a:ext cx="8208160" cy="394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p>
            <a:pPr lvl="0"/>
            <a:r>
              <a:rPr lang="de-DE" dirty="0" smtClean="0"/>
              <a:t>Mastertextformat bearbeiten</a:t>
            </a:r>
          </a:p>
          <a:p>
            <a:pPr lvl="1"/>
            <a:r>
              <a:rPr lang="de-DE" dirty="0" smtClean="0"/>
              <a:t>Zweite Ebene</a:t>
            </a:r>
          </a:p>
          <a:p>
            <a:pPr lvl="2"/>
            <a:r>
              <a:rPr lang="de-DE" dirty="0" smtClean="0"/>
              <a:t>Dritte Ebene</a:t>
            </a:r>
          </a:p>
        </p:txBody>
      </p:sp>
    </p:spTree>
  </p:cSld>
  <p:clrMap bg1="lt1" tx1="dk1" bg2="lt2" tx2="dk2" accent1="accent1" accent2="accent2" accent3="accent3" accent4="accent4" accent5="accent5" accent6="accent6" hlink="hlink" folHlink="folHlink"/>
  <p:sldLayoutIdLst>
    <p:sldLayoutId id="2147483863" r:id="rId1"/>
    <p:sldLayoutId id="2147483867" r:id="rId2"/>
    <p:sldLayoutId id="2147483853" r:id="rId3"/>
    <p:sldLayoutId id="2147483855" r:id="rId4"/>
    <p:sldLayoutId id="2147483869" r:id="rId5"/>
    <p:sldLayoutId id="2147483870" r:id="rId6"/>
    <p:sldLayoutId id="2147483856" r:id="rId7"/>
    <p:sldLayoutId id="2147483857" r:id="rId8"/>
    <p:sldLayoutId id="2147483859" r:id="rId9"/>
    <p:sldLayoutId id="2147483860" r:id="rId10"/>
    <p:sldLayoutId id="2147483858" r:id="rId11"/>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rtl="0" eaLnBrk="1" fontAlgn="base" hangingPunct="1">
        <a:lnSpc>
          <a:spcPts val="2900"/>
        </a:lnSpc>
        <a:spcBef>
          <a:spcPct val="0"/>
        </a:spcBef>
        <a:spcAft>
          <a:spcPct val="0"/>
        </a:spcAft>
        <a:defRPr sz="3200" b="1">
          <a:solidFill>
            <a:srgbClr val="00009B"/>
          </a:solidFill>
          <a:latin typeface="+mj-lt"/>
          <a:ea typeface="+mj-ea"/>
          <a:cs typeface="+mj-cs"/>
        </a:defRPr>
      </a:lvl1pPr>
      <a:lvl2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2pPr>
      <a:lvl3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3pPr>
      <a:lvl4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4pPr>
      <a:lvl5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5pPr>
      <a:lvl6pPr marL="4572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6pPr>
      <a:lvl7pPr marL="9144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7pPr>
      <a:lvl8pPr marL="13716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8pPr>
      <a:lvl9pPr marL="18288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9pPr>
    </p:titleStyle>
    <p:body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secure.team-neusta.de/ilias/" TargetMode="External"/><Relationship Id="rId2" Type="http://schemas.openxmlformats.org/officeDocument/2006/relationships/hyperlink" Target="https://github.com/mannewolff/java/tree/master/command" TargetMode="External"/><Relationship Id="rId1" Type="http://schemas.openxmlformats.org/officeDocument/2006/relationships/slideLayout" Target="../slideLayouts/slideLayout3.xml"/><Relationship Id="rId5" Type="http://schemas.openxmlformats.org/officeDocument/2006/relationships/hyperlink" Target="http://de.wikipedia.org/wiki/Entwurfsmuster(Buch)" TargetMode="External"/><Relationship Id="rId4" Type="http://schemas.openxmlformats.org/officeDocument/2006/relationships/hyperlink" Target="https://support.hec.de/1930401/SitePages/Homepage.aspx" TargetMode="Externa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52" y="0"/>
            <a:ext cx="10380742"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80107" y="-30548"/>
            <a:ext cx="10380743" cy="723244"/>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ctrTitle"/>
          </p:nvPr>
        </p:nvSpPr>
        <p:spPr>
          <a:xfrm>
            <a:off x="302354" y="81900"/>
            <a:ext cx="7920880" cy="542437"/>
          </a:xfrm>
        </p:spPr>
        <p:txBody>
          <a:bodyPr/>
          <a:lstStyle/>
          <a:p>
            <a:pPr algn="ctr"/>
            <a:r>
              <a:rPr lang="de-DE" sz="2000" dirty="0" smtClean="0"/>
              <a:t>Wie Pattern helfen Wartung erträglich zu gestalten</a:t>
            </a:r>
            <a:endParaRPr lang="de-DE" dirty="0"/>
          </a:p>
        </p:txBody>
      </p:sp>
      <p:sp>
        <p:nvSpPr>
          <p:cNvPr id="9" name="Rechteck 8"/>
          <p:cNvSpPr/>
          <p:nvPr/>
        </p:nvSpPr>
        <p:spPr bwMode="auto">
          <a:xfrm>
            <a:off x="-306145" y="6309320"/>
            <a:ext cx="10307339" cy="548680"/>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Untertitel 2"/>
          <p:cNvSpPr>
            <a:spLocks noGrp="1"/>
          </p:cNvSpPr>
          <p:nvPr>
            <p:ph type="subTitle" idx="1"/>
          </p:nvPr>
        </p:nvSpPr>
        <p:spPr>
          <a:xfrm>
            <a:off x="505937" y="6386821"/>
            <a:ext cx="7583062" cy="953480"/>
          </a:xfrm>
        </p:spPr>
        <p:txBody>
          <a:bodyPr/>
          <a:lstStyle/>
          <a:p>
            <a:r>
              <a:rPr lang="de-DE" b="1" dirty="0" smtClean="0"/>
              <a:t>Ein neusta Freitagsfrühstück mit Manfred Wolff</a:t>
            </a:r>
            <a:endParaRPr lang="de-DE" b="1" dirty="0"/>
          </a:p>
        </p:txBody>
      </p:sp>
      <p:sp>
        <p:nvSpPr>
          <p:cNvPr id="6" name="Textfeld 5"/>
          <p:cNvSpPr txBox="1"/>
          <p:nvPr/>
        </p:nvSpPr>
        <p:spPr>
          <a:xfrm>
            <a:off x="2414959" y="3451578"/>
            <a:ext cx="5384706" cy="584775"/>
          </a:xfrm>
          <a:prstGeom prst="rect">
            <a:avLst/>
          </a:prstGeom>
          <a:noFill/>
        </p:spPr>
        <p:txBody>
          <a:bodyPr wrap="square" rtlCol="0">
            <a:spAutoFit/>
          </a:bodyPr>
          <a:lstStyle/>
          <a:p>
            <a:r>
              <a:rPr lang="de-DE" b="1" dirty="0" err="1" smtClean="0">
                <a:solidFill>
                  <a:srgbClr val="FFFFFF"/>
                </a:solidFill>
              </a:rPr>
              <a:t>CoR</a:t>
            </a:r>
            <a:r>
              <a:rPr lang="de-DE" b="1" dirty="0" smtClean="0">
                <a:solidFill>
                  <a:srgbClr val="FFFFFF"/>
                </a:solidFill>
              </a:rPr>
              <a:t> rettet das OCP</a:t>
            </a:r>
            <a:endParaRPr lang="en-US" b="1" dirty="0">
              <a:solidFill>
                <a:srgbClr val="FFFFFF"/>
              </a:solidFill>
            </a:endParaRPr>
          </a:p>
        </p:txBody>
      </p:sp>
    </p:spTree>
    <p:extLst>
      <p:ext uri="{BB962C8B-B14F-4D97-AF65-F5344CB8AC3E}">
        <p14:creationId xmlns:p14="http://schemas.microsoft.com/office/powerpoint/2010/main" val="266732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9" grpId="0" animBg="1"/>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718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0" y="1204650"/>
            <a:ext cx="9144000" cy="4680520"/>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title"/>
          </p:nvPr>
        </p:nvSpPr>
        <p:spPr>
          <a:xfrm>
            <a:off x="467544" y="1420674"/>
            <a:ext cx="8208912" cy="1071033"/>
          </a:xfrm>
        </p:spPr>
        <p:txBody>
          <a:bodyPr/>
          <a:lstStyle/>
          <a:p>
            <a:r>
              <a:rPr lang="de-DE" dirty="0" smtClean="0"/>
              <a:t>Was ist zu tun</a:t>
            </a:r>
            <a:endParaRPr lang="en-US" dirty="0"/>
          </a:p>
        </p:txBody>
      </p:sp>
      <p:sp>
        <p:nvSpPr>
          <p:cNvPr id="3" name="Inhaltsplatzhalter 2"/>
          <p:cNvSpPr>
            <a:spLocks noGrp="1"/>
          </p:cNvSpPr>
          <p:nvPr>
            <p:ph sz="quarter" idx="10"/>
          </p:nvPr>
        </p:nvSpPr>
        <p:spPr>
          <a:xfrm>
            <a:off x="468313" y="2934810"/>
            <a:ext cx="8207375" cy="3960812"/>
          </a:xfrm>
        </p:spPr>
        <p:txBody>
          <a:bodyPr/>
          <a:lstStyle/>
          <a:p>
            <a:pPr marL="0" indent="0">
              <a:buNone/>
            </a:pPr>
            <a:r>
              <a:rPr lang="de-DE" sz="2400" dirty="0" smtClean="0">
                <a:solidFill>
                  <a:srgbClr val="00009B"/>
                </a:solidFill>
              </a:rPr>
              <a:t>- Paare bilden</a:t>
            </a:r>
          </a:p>
          <a:p>
            <a:pPr>
              <a:buFontTx/>
              <a:buChar char="-"/>
            </a:pPr>
            <a:r>
              <a:rPr lang="de-DE" sz="2400" dirty="0" smtClean="0">
                <a:solidFill>
                  <a:srgbClr val="00009B"/>
                </a:solidFill>
              </a:rPr>
              <a:t>Kurz notieren welche Schritte notwendig sind</a:t>
            </a:r>
            <a:br>
              <a:rPr lang="de-DE" sz="2400" dirty="0" smtClean="0">
                <a:solidFill>
                  <a:srgbClr val="00009B"/>
                </a:solidFill>
              </a:rPr>
            </a:br>
            <a:r>
              <a:rPr lang="de-DE" sz="2400" dirty="0" smtClean="0">
                <a:solidFill>
                  <a:srgbClr val="00009B"/>
                </a:solidFill>
              </a:rPr>
              <a:t/>
            </a:r>
            <a:br>
              <a:rPr lang="de-DE" sz="2400" dirty="0" smtClean="0">
                <a:solidFill>
                  <a:srgbClr val="00009B"/>
                </a:solidFill>
              </a:rPr>
            </a:br>
            <a:r>
              <a:rPr lang="de-DE" sz="2400" dirty="0" smtClean="0">
                <a:solidFill>
                  <a:srgbClr val="00009B"/>
                </a:solidFill>
              </a:rPr>
              <a:t>1. Alten Code löschen</a:t>
            </a:r>
            <a:br>
              <a:rPr lang="de-DE" sz="2400" dirty="0" smtClean="0">
                <a:solidFill>
                  <a:srgbClr val="00009B"/>
                </a:solidFill>
              </a:rPr>
            </a:br>
            <a:r>
              <a:rPr lang="de-DE" sz="2400" dirty="0" smtClean="0">
                <a:solidFill>
                  <a:srgbClr val="00009B"/>
                </a:solidFill>
              </a:rPr>
              <a:t>2. Entwurf mit UML erstellen</a:t>
            </a:r>
            <a:br>
              <a:rPr lang="de-DE" sz="2400" dirty="0" smtClean="0">
                <a:solidFill>
                  <a:srgbClr val="00009B"/>
                </a:solidFill>
              </a:rPr>
            </a:br>
            <a:r>
              <a:rPr lang="de-DE" sz="2400" dirty="0" smtClean="0">
                <a:solidFill>
                  <a:srgbClr val="00009B"/>
                </a:solidFill>
              </a:rPr>
              <a:t>3. Ich starte den UML-Code Generator</a:t>
            </a:r>
            <a:br>
              <a:rPr lang="de-DE" sz="2400" dirty="0" smtClean="0">
                <a:solidFill>
                  <a:srgbClr val="00009B"/>
                </a:solidFill>
              </a:rPr>
            </a:br>
            <a:r>
              <a:rPr lang="de-DE" sz="2400" dirty="0" smtClean="0">
                <a:solidFill>
                  <a:srgbClr val="00009B"/>
                </a:solidFill>
              </a:rPr>
              <a:t>4. …</a:t>
            </a:r>
            <a:endParaRPr lang="en-US" sz="2400" dirty="0">
              <a:solidFill>
                <a:srgbClr val="00009B"/>
              </a:solidFill>
            </a:endParaRP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10</a:t>
            </a:fld>
            <a:endParaRPr lang="de-DE" dirty="0"/>
          </a:p>
        </p:txBody>
      </p:sp>
    </p:spTree>
    <p:extLst>
      <p:ext uri="{BB962C8B-B14F-4D97-AF65-F5344CB8AC3E}">
        <p14:creationId xmlns:p14="http://schemas.microsoft.com/office/powerpoint/2010/main" val="3508729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Branch</a:t>
            </a:r>
            <a:r>
              <a:rPr lang="de-DE" dirty="0" smtClean="0"/>
              <a:t> ziehen</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11</a:t>
            </a:fld>
            <a:endParaRPr lang="de-D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541326"/>
            <a:ext cx="7651006" cy="44427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433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Tests nachziehen</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12</a:t>
            </a:fld>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340768"/>
            <a:ext cx="609600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3013753"/>
            <a:ext cx="381000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539552" y="3287712"/>
            <a:ext cx="4824536" cy="271231"/>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022015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Lösungsskizze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13</a:t>
            </a:fld>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11" y="1484784"/>
            <a:ext cx="4780384" cy="45763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2058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933" y="1059337"/>
            <a:ext cx="4742380"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a:xfrm>
            <a:off x="467544" y="0"/>
            <a:ext cx="8208912" cy="1071033"/>
          </a:xfrm>
        </p:spPr>
        <p:txBody>
          <a:bodyPr/>
          <a:lstStyle/>
          <a:p>
            <a:r>
              <a:rPr lang="de-DE" dirty="0" smtClean="0"/>
              <a:t>Lösung</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14</a:t>
            </a:fld>
            <a:endParaRPr lang="de-DE" dirty="0"/>
          </a:p>
        </p:txBody>
      </p:sp>
      <p:sp>
        <p:nvSpPr>
          <p:cNvPr id="3" name="Multiplizieren 2"/>
          <p:cNvSpPr/>
          <p:nvPr/>
        </p:nvSpPr>
        <p:spPr bwMode="auto">
          <a:xfrm>
            <a:off x="-1117104" y="1018786"/>
            <a:ext cx="7591958" cy="4248472"/>
          </a:xfrm>
          <a:prstGeom prst="mathMultiply">
            <a:avLst/>
          </a:prstGeom>
          <a:solidFill>
            <a:srgbClr val="FF0000">
              <a:alpha val="5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Rechteck 6"/>
          <p:cNvSpPr/>
          <p:nvPr/>
        </p:nvSpPr>
        <p:spPr bwMode="auto">
          <a:xfrm>
            <a:off x="735130" y="1696994"/>
            <a:ext cx="4676179" cy="288032"/>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1" name="Rechteck 10"/>
          <p:cNvSpPr/>
          <p:nvPr/>
        </p:nvSpPr>
        <p:spPr bwMode="auto">
          <a:xfrm>
            <a:off x="755511" y="3143022"/>
            <a:ext cx="4655799" cy="502001"/>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echteck 11"/>
          <p:cNvSpPr/>
          <p:nvPr/>
        </p:nvSpPr>
        <p:spPr bwMode="auto">
          <a:xfrm>
            <a:off x="735130" y="4350119"/>
            <a:ext cx="4676181" cy="432048"/>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Rechteck 12"/>
          <p:cNvSpPr/>
          <p:nvPr/>
        </p:nvSpPr>
        <p:spPr bwMode="auto">
          <a:xfrm>
            <a:off x="706211" y="4932681"/>
            <a:ext cx="4705101" cy="512543"/>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5124" name="Picture 4" descr="Bild in Originalgröße anzei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757889"/>
            <a:ext cx="1499440" cy="149944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143" y="3079341"/>
            <a:ext cx="2836689" cy="20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feld 5"/>
          <p:cNvSpPr txBox="1"/>
          <p:nvPr/>
        </p:nvSpPr>
        <p:spPr>
          <a:xfrm>
            <a:off x="6589435" y="1729866"/>
            <a:ext cx="1208984" cy="954107"/>
          </a:xfrm>
          <a:prstGeom prst="rect">
            <a:avLst/>
          </a:prstGeom>
          <a:noFill/>
        </p:spPr>
        <p:txBody>
          <a:bodyPr wrap="none" rtlCol="0">
            <a:spAutoFit/>
          </a:bodyPr>
          <a:lstStyle/>
          <a:p>
            <a:pPr algn="ctr"/>
            <a:r>
              <a:rPr lang="de-DE" b="1" dirty="0" smtClean="0"/>
              <a:t>Code</a:t>
            </a:r>
            <a:br>
              <a:rPr lang="de-DE" b="1" dirty="0" smtClean="0"/>
            </a:br>
            <a:r>
              <a:rPr lang="de-DE" sz="2400" b="1" dirty="0" smtClean="0"/>
              <a:t>vs.</a:t>
            </a:r>
            <a:endParaRPr lang="en-US" sz="2400" b="1" dirty="0"/>
          </a:p>
        </p:txBody>
      </p:sp>
      <p:sp>
        <p:nvSpPr>
          <p:cNvPr id="8" name="Ellipse 7"/>
          <p:cNvSpPr/>
          <p:nvPr/>
        </p:nvSpPr>
        <p:spPr bwMode="auto">
          <a:xfrm>
            <a:off x="539552" y="2571505"/>
            <a:ext cx="5112568" cy="3384376"/>
          </a:xfrm>
          <a:prstGeom prst="ellipse">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976598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0" presetClass="exit" presetSubtype="0" fill="hold" grpId="1" nodeType="withEffect">
                                  <p:stCondLst>
                                    <p:cond delay="0"/>
                                  </p:stCondLst>
                                  <p:childTnLst>
                                    <p:animEffect transition="out" filter="fade">
                                      <p:cBhvr>
                                        <p:cTn id="28" dur="500"/>
                                        <p:tgtEl>
                                          <p:spTgt spid="7"/>
                                        </p:tgtEl>
                                      </p:cBhvr>
                                    </p:animEffect>
                                    <p:set>
                                      <p:cBhvr>
                                        <p:cTn id="29" dur="1" fill="hold">
                                          <p:stCondLst>
                                            <p:cond delay="499"/>
                                          </p:stCondLst>
                                        </p:cTn>
                                        <p:tgtEl>
                                          <p:spTgt spid="7"/>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3"/>
                                        </p:tgtEl>
                                      </p:cBhvr>
                                    </p:animEffect>
                                    <p:set>
                                      <p:cBhvr>
                                        <p:cTn id="38" dur="1" fill="hold">
                                          <p:stCondLst>
                                            <p:cond delay="499"/>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5124"/>
                                        </p:tgtEl>
                                      </p:cBhvr>
                                    </p:animEffect>
                                    <p:set>
                                      <p:cBhvr>
                                        <p:cTn id="43" dur="1" fill="hold">
                                          <p:stCondLst>
                                            <p:cond delay="499"/>
                                          </p:stCondLst>
                                        </p:cTn>
                                        <p:tgtEl>
                                          <p:spTgt spid="5124"/>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8"/>
                                        </p:tgtEl>
                                      </p:cBhvr>
                                    </p:animEffect>
                                    <p:set>
                                      <p:cBhvr>
                                        <p:cTn id="46" dur="1" fill="hold">
                                          <p:stCondLst>
                                            <p:cond delay="499"/>
                                          </p:stCondLst>
                                        </p:cTn>
                                        <p:tgtEl>
                                          <p:spTgt spid="8"/>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 grpId="1" animBg="1"/>
      <p:bldP spid="11" grpId="0" animBg="1"/>
      <p:bldP spid="11" grpId="1" animBg="1"/>
      <p:bldP spid="12" grpId="0" animBg="1"/>
      <p:bldP spid="12" grpId="1" animBg="1"/>
      <p:bldP spid="13" grpId="0" animBg="1"/>
      <p:bldP spid="13" grpId="1" animBg="1"/>
      <p:bldP spid="6" grpId="0"/>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1"/>
          </p:nvPr>
        </p:nvSpPr>
        <p:spPr/>
        <p:txBody>
          <a:bodyPr/>
          <a:lstStyle/>
          <a:p>
            <a:fld id="{82183FE7-0049-48F5-AEC7-D407A93291DC}" type="slidenum">
              <a:rPr lang="de-DE" smtClean="0"/>
              <a:pPr/>
              <a:t>15</a:t>
            </a:fld>
            <a:endParaRPr lang="de-DE"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 y="-2057388"/>
            <a:ext cx="9505056" cy="10247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36139" y="4057962"/>
            <a:ext cx="10260607" cy="955213"/>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Titel 3"/>
          <p:cNvSpPr txBox="1">
            <a:spLocks/>
          </p:cNvSpPr>
          <p:nvPr/>
        </p:nvSpPr>
        <p:spPr>
          <a:xfrm>
            <a:off x="-313427" y="4327963"/>
            <a:ext cx="10285608" cy="1071033"/>
          </a:xfrm>
          <a:prstGeom prst="rect">
            <a:avLst/>
          </a:prstGeom>
        </p:spPr>
        <p:txBody>
          <a:bodyPr/>
          <a:lstStyle>
            <a:lvl1pPr algn="l" rtl="0" eaLnBrk="1" fontAlgn="base" hangingPunct="1">
              <a:lnSpc>
                <a:spcPts val="2900"/>
              </a:lnSpc>
              <a:spcBef>
                <a:spcPct val="0"/>
              </a:spcBef>
              <a:spcAft>
                <a:spcPct val="0"/>
              </a:spcAft>
              <a:defRPr sz="3200" b="1">
                <a:solidFill>
                  <a:srgbClr val="00009B"/>
                </a:solidFill>
                <a:latin typeface="+mj-lt"/>
                <a:ea typeface="+mj-ea"/>
                <a:cs typeface="+mj-cs"/>
              </a:defRPr>
            </a:lvl1pPr>
            <a:lvl2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2pPr>
            <a:lvl3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3pPr>
            <a:lvl4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4pPr>
            <a:lvl5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5pPr>
            <a:lvl6pPr marL="4572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6pPr>
            <a:lvl7pPr marL="9144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7pPr>
            <a:lvl8pPr marL="13716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8pPr>
            <a:lvl9pPr marL="18288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9pPr>
          </a:lstStyle>
          <a:p>
            <a:pPr algn="ctr"/>
            <a:r>
              <a:rPr lang="de-DE" sz="2800" kern="0" dirty="0" smtClean="0"/>
              <a:t>Pfadfinderregel !</a:t>
            </a:r>
            <a:endParaRPr lang="de-DE" sz="2800" kern="0" dirty="0"/>
          </a:p>
        </p:txBody>
      </p:sp>
    </p:spTree>
    <p:extLst>
      <p:ext uri="{BB962C8B-B14F-4D97-AF65-F5344CB8AC3E}">
        <p14:creationId xmlns:p14="http://schemas.microsoft.com/office/powerpoint/2010/main" val="3380805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Änderungsstrategie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16</a:t>
            </a:fld>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111" y="1484785"/>
            <a:ext cx="4729961" cy="4528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Gruppieren 9"/>
          <p:cNvGrpSpPr/>
          <p:nvPr/>
        </p:nvGrpSpPr>
        <p:grpSpPr>
          <a:xfrm>
            <a:off x="392079" y="1700808"/>
            <a:ext cx="5408194" cy="3240360"/>
            <a:chOff x="2880303" y="952403"/>
            <a:chExt cx="5408194" cy="3240360"/>
          </a:xfrm>
        </p:grpSpPr>
        <p:sp>
          <p:nvSpPr>
            <p:cNvPr id="7" name="Rechteck 6"/>
            <p:cNvSpPr/>
            <p:nvPr/>
          </p:nvSpPr>
          <p:spPr bwMode="auto">
            <a:xfrm>
              <a:off x="2880303" y="952403"/>
              <a:ext cx="5256584" cy="3240360"/>
            </a:xfrm>
            <a:prstGeom prst="rect">
              <a:avLst/>
            </a:prstGeom>
            <a:solidFill>
              <a:schemeClr val="bg1">
                <a:lumMod val="20000"/>
                <a:lumOff val="80000"/>
                <a:alpha val="4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Textfeld 5"/>
            <p:cNvSpPr txBox="1"/>
            <p:nvPr/>
          </p:nvSpPr>
          <p:spPr>
            <a:xfrm>
              <a:off x="3031913" y="1153999"/>
              <a:ext cx="5256584" cy="2554545"/>
            </a:xfrm>
            <a:prstGeom prst="rect">
              <a:avLst/>
            </a:prstGeom>
            <a:noFill/>
          </p:spPr>
          <p:txBody>
            <a:bodyPr wrap="square" rtlCol="0">
              <a:spAutoFit/>
            </a:bodyPr>
            <a:lstStyle/>
            <a:p>
              <a:r>
                <a:rPr lang="de-DE" b="1" dirty="0" smtClean="0">
                  <a:solidFill>
                    <a:srgbClr val="00009B"/>
                  </a:solidFill>
                </a:rPr>
                <a:t>Den Quelltext so umbauen, damit ich meine Änderung später sehr einfach hinzufügen kann.</a:t>
              </a:r>
              <a:endParaRPr lang="en-US" b="1" dirty="0">
                <a:solidFill>
                  <a:srgbClr val="00009B"/>
                </a:solidFill>
              </a:endParaRPr>
            </a:p>
          </p:txBody>
        </p:sp>
      </p:grpSp>
      <p:sp>
        <p:nvSpPr>
          <p:cNvPr id="8" name="Textfeld 7"/>
          <p:cNvSpPr txBox="1"/>
          <p:nvPr/>
        </p:nvSpPr>
        <p:spPr>
          <a:xfrm>
            <a:off x="6300192" y="2887290"/>
            <a:ext cx="1512168" cy="584775"/>
          </a:xfrm>
          <a:prstGeom prst="rect">
            <a:avLst/>
          </a:prstGeom>
          <a:noFill/>
        </p:spPr>
        <p:txBody>
          <a:bodyPr wrap="square" rtlCol="0">
            <a:spAutoFit/>
          </a:bodyPr>
          <a:lstStyle/>
          <a:p>
            <a:r>
              <a:rPr lang="de-DE" b="1" dirty="0" smtClean="0">
                <a:solidFill>
                  <a:srgbClr val="00009B"/>
                </a:solidFill>
              </a:rPr>
              <a:t>SOLID</a:t>
            </a:r>
            <a:endParaRPr lang="en-US" b="1" dirty="0">
              <a:solidFill>
                <a:srgbClr val="00009B"/>
              </a:solidFill>
            </a:endParaRPr>
          </a:p>
        </p:txBody>
      </p:sp>
      <p:grpSp>
        <p:nvGrpSpPr>
          <p:cNvPr id="12" name="Gruppieren 11"/>
          <p:cNvGrpSpPr/>
          <p:nvPr/>
        </p:nvGrpSpPr>
        <p:grpSpPr>
          <a:xfrm>
            <a:off x="392079" y="1700808"/>
            <a:ext cx="5419483" cy="3240360"/>
            <a:chOff x="2248119" y="952403"/>
            <a:chExt cx="5419483" cy="3240360"/>
          </a:xfrm>
        </p:grpSpPr>
        <p:sp>
          <p:nvSpPr>
            <p:cNvPr id="13" name="Rechteck 12"/>
            <p:cNvSpPr/>
            <p:nvPr/>
          </p:nvSpPr>
          <p:spPr bwMode="auto">
            <a:xfrm>
              <a:off x="2248119" y="952403"/>
              <a:ext cx="5256584" cy="3240360"/>
            </a:xfrm>
            <a:prstGeom prst="rect">
              <a:avLst/>
            </a:prstGeom>
            <a:solidFill>
              <a:schemeClr val="bg1">
                <a:lumMod val="20000"/>
                <a:lumOff val="80000"/>
                <a:alpha val="41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4" name="Textfeld 13"/>
            <p:cNvSpPr txBox="1"/>
            <p:nvPr/>
          </p:nvSpPr>
          <p:spPr>
            <a:xfrm>
              <a:off x="2411018" y="1153999"/>
              <a:ext cx="5256584" cy="2062103"/>
            </a:xfrm>
            <a:prstGeom prst="rect">
              <a:avLst/>
            </a:prstGeom>
            <a:noFill/>
          </p:spPr>
          <p:txBody>
            <a:bodyPr wrap="square" rtlCol="0">
              <a:spAutoFit/>
            </a:bodyPr>
            <a:lstStyle/>
            <a:p>
              <a:r>
                <a:rPr lang="de-DE" b="1" dirty="0" smtClean="0">
                  <a:solidFill>
                    <a:srgbClr val="00009B"/>
                  </a:solidFill>
                </a:rPr>
                <a:t>Erst mal </a:t>
              </a:r>
              <a:r>
                <a:rPr lang="de-DE" b="1" dirty="0" err="1" smtClean="0">
                  <a:solidFill>
                    <a:srgbClr val="00009B"/>
                  </a:solidFill>
                </a:rPr>
                <a:t>reinfrickeln</a:t>
              </a:r>
              <a:r>
                <a:rPr lang="de-DE" b="1" dirty="0" smtClean="0">
                  <a:solidFill>
                    <a:srgbClr val="00009B"/>
                  </a:solidFill>
                </a:rPr>
                <a:t>, ich kann ja hinterher immer noch ein </a:t>
              </a:r>
              <a:r>
                <a:rPr lang="de-DE" b="1" dirty="0" err="1" smtClean="0">
                  <a:solidFill>
                    <a:srgbClr val="00009B"/>
                  </a:solidFill>
                </a:rPr>
                <a:t>Refactoring</a:t>
              </a:r>
              <a:r>
                <a:rPr lang="de-DE" b="1" dirty="0" smtClean="0">
                  <a:solidFill>
                    <a:srgbClr val="00009B"/>
                  </a:solidFill>
                </a:rPr>
                <a:t> machen.</a:t>
              </a:r>
              <a:endParaRPr lang="en-US" b="1" dirty="0">
                <a:solidFill>
                  <a:srgbClr val="00009B"/>
                </a:solidFill>
              </a:endParaRPr>
            </a:p>
          </p:txBody>
        </p:sp>
      </p:grpSp>
    </p:spTree>
    <p:extLst>
      <p:ext uri="{BB962C8B-B14F-4D97-AF65-F5344CB8AC3E}">
        <p14:creationId xmlns:p14="http://schemas.microsoft.com/office/powerpoint/2010/main" val="2823267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9" presetClass="emph" presetSubtype="0" nodeType="withEffect">
                                  <p:stCondLst>
                                    <p:cond delay="0"/>
                                  </p:stCondLst>
                                  <p:childTnLst>
                                    <p:set>
                                      <p:cBhvr rctx="PPT">
                                        <p:cTn id="8" dur="indefinite"/>
                                        <p:tgtEl>
                                          <p:spTgt spid="3074"/>
                                        </p:tgtEl>
                                        <p:attrNameLst>
                                          <p:attrName>style.opacity</p:attrName>
                                        </p:attrNameLst>
                                      </p:cBhvr>
                                      <p:to>
                                        <p:strVal val="0.25"/>
                                      </p:to>
                                    </p:set>
                                    <p:animEffect filter="image" prLst="opacity: 0.25">
                                      <p:cBhvr rctx="IE">
                                        <p:cTn id="9" dur="indefinite"/>
                                        <p:tgtEl>
                                          <p:spTgt spid="307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6" presetClass="emph" presetSubtype="0" fill="hold" grpId="1" nodeType="withEffect">
                                  <p:stCondLst>
                                    <p:cond delay="0"/>
                                  </p:stCondLst>
                                  <p:childTnLst>
                                    <p:animScale>
                                      <p:cBhvr>
                                        <p:cTn id="22"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Single </a:t>
            </a:r>
            <a:r>
              <a:rPr lang="de-DE" dirty="0" err="1" smtClean="0"/>
              <a:t>Responsibility</a:t>
            </a:r>
            <a:r>
              <a:rPr lang="de-DE" dirty="0" smtClean="0"/>
              <a:t> </a:t>
            </a:r>
            <a:r>
              <a:rPr lang="de-DE" dirty="0" err="1" smtClean="0"/>
              <a:t>Principle</a:t>
            </a:r>
            <a:endParaRPr lang="en-US" dirty="0"/>
          </a:p>
        </p:txBody>
      </p:sp>
      <p:sp>
        <p:nvSpPr>
          <p:cNvPr id="3" name="Inhaltsplatzhalter 2"/>
          <p:cNvSpPr>
            <a:spLocks noGrp="1"/>
          </p:cNvSpPr>
          <p:nvPr>
            <p:ph sz="quarter" idx="10"/>
          </p:nvPr>
        </p:nvSpPr>
        <p:spPr/>
        <p:txBody>
          <a:bodyPr/>
          <a:lstStyle/>
          <a:p>
            <a:pPr>
              <a:buFont typeface="Wingdings" panose="05000000000000000000" pitchFamily="2" charset="2"/>
              <a:buChar char="§"/>
            </a:pPr>
            <a:r>
              <a:rPr lang="de-DE" sz="2800" dirty="0" err="1" smtClean="0">
                <a:solidFill>
                  <a:srgbClr val="00009B"/>
                </a:solidFill>
              </a:rPr>
              <a:t>One</a:t>
            </a:r>
            <a:r>
              <a:rPr lang="de-DE" sz="2800" dirty="0" smtClean="0">
                <a:solidFill>
                  <a:srgbClr val="00009B"/>
                </a:solidFill>
              </a:rPr>
              <a:t> Class, </a:t>
            </a:r>
            <a:r>
              <a:rPr lang="de-DE" sz="2800" dirty="0" err="1" smtClean="0">
                <a:solidFill>
                  <a:srgbClr val="00009B"/>
                </a:solidFill>
              </a:rPr>
              <a:t>one</a:t>
            </a:r>
            <a:r>
              <a:rPr lang="de-DE" sz="2800" dirty="0" smtClean="0">
                <a:solidFill>
                  <a:srgbClr val="00009B"/>
                </a:solidFill>
              </a:rPr>
              <a:t> </a:t>
            </a:r>
            <a:r>
              <a:rPr lang="de-DE" sz="2800" dirty="0" err="1" smtClean="0">
                <a:solidFill>
                  <a:srgbClr val="00009B"/>
                </a:solidFill>
              </a:rPr>
              <a:t>Responsibility</a:t>
            </a:r>
            <a:r>
              <a:rPr lang="de-DE" sz="2800" dirty="0" smtClean="0">
                <a:solidFill>
                  <a:srgbClr val="00009B"/>
                </a:solidFill>
              </a:rPr>
              <a:t>.</a:t>
            </a:r>
          </a:p>
          <a:p>
            <a:pPr>
              <a:buFont typeface="Wingdings" panose="05000000000000000000" pitchFamily="2" charset="2"/>
              <a:buChar char="§"/>
            </a:pPr>
            <a:endParaRPr lang="de-DE" sz="2800" dirty="0" smtClean="0">
              <a:solidFill>
                <a:srgbClr val="00009B"/>
              </a:solidFill>
            </a:endParaRPr>
          </a:p>
          <a:p>
            <a:pPr>
              <a:buFont typeface="Wingdings" panose="05000000000000000000" pitchFamily="2" charset="2"/>
              <a:buChar char="§"/>
            </a:pPr>
            <a:r>
              <a:rPr lang="de-DE" sz="2800" dirty="0" err="1" smtClean="0">
                <a:solidFill>
                  <a:srgbClr val="00009B"/>
                </a:solidFill>
              </a:rPr>
              <a:t>One</a:t>
            </a:r>
            <a:r>
              <a:rPr lang="de-DE" sz="2800" dirty="0" smtClean="0">
                <a:solidFill>
                  <a:srgbClr val="00009B"/>
                </a:solidFill>
              </a:rPr>
              <a:t> </a:t>
            </a:r>
            <a:r>
              <a:rPr lang="de-DE" sz="2800" dirty="0" err="1" smtClean="0">
                <a:solidFill>
                  <a:srgbClr val="00009B"/>
                </a:solidFill>
              </a:rPr>
              <a:t>Method</a:t>
            </a:r>
            <a:r>
              <a:rPr lang="de-DE" sz="2800" dirty="0" smtClean="0">
                <a:solidFill>
                  <a:srgbClr val="00009B"/>
                </a:solidFill>
              </a:rPr>
              <a:t>, </a:t>
            </a:r>
            <a:r>
              <a:rPr lang="de-DE" sz="2800" dirty="0" err="1" smtClean="0">
                <a:solidFill>
                  <a:srgbClr val="00009B"/>
                </a:solidFill>
              </a:rPr>
              <a:t>one</a:t>
            </a:r>
            <a:r>
              <a:rPr lang="de-DE" sz="2800" dirty="0" smtClean="0">
                <a:solidFill>
                  <a:srgbClr val="00009B"/>
                </a:solidFill>
              </a:rPr>
              <a:t> </a:t>
            </a:r>
            <a:r>
              <a:rPr lang="de-DE" sz="2800" dirty="0" err="1" smtClean="0">
                <a:solidFill>
                  <a:srgbClr val="00009B"/>
                </a:solidFill>
              </a:rPr>
              <a:t>Responsibility</a:t>
            </a:r>
            <a:r>
              <a:rPr lang="de-DE" sz="2800" dirty="0" smtClean="0">
                <a:solidFill>
                  <a:srgbClr val="00009B"/>
                </a:solidFill>
              </a:rPr>
              <a:t>.</a:t>
            </a:r>
            <a:endParaRPr lang="en-US" sz="2800" dirty="0">
              <a:solidFill>
                <a:srgbClr val="00009B"/>
              </a:solidFill>
            </a:endParaRP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17</a:t>
            </a:fld>
            <a:endParaRPr lang="de-DE" dirty="0"/>
          </a:p>
        </p:txBody>
      </p:sp>
    </p:spTree>
    <p:extLst>
      <p:ext uri="{BB962C8B-B14F-4D97-AF65-F5344CB8AC3E}">
        <p14:creationId xmlns:p14="http://schemas.microsoft.com/office/powerpoint/2010/main" val="2753357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303063"/>
            <a:ext cx="8208912" cy="1071033"/>
          </a:xfrm>
        </p:spPr>
        <p:txBody>
          <a:bodyPr/>
          <a:lstStyle/>
          <a:p>
            <a:r>
              <a:rPr lang="de-DE" dirty="0" smtClean="0"/>
              <a:t>Code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18</a:t>
            </a:fld>
            <a:endParaRPr lang="de-DE"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228" y="1196751"/>
            <a:ext cx="4536504" cy="4778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415969" y="373524"/>
            <a:ext cx="4248472" cy="830997"/>
          </a:xfrm>
          <a:prstGeom prst="rect">
            <a:avLst/>
          </a:prstGeom>
          <a:noFill/>
        </p:spPr>
        <p:txBody>
          <a:bodyPr wrap="square" rtlCol="0">
            <a:spAutoFit/>
          </a:bodyPr>
          <a:lstStyle/>
          <a:p>
            <a:r>
              <a:rPr lang="de-DE" sz="1200" b="1" dirty="0" smtClean="0">
                <a:solidFill>
                  <a:srgbClr val="00009B"/>
                </a:solidFill>
                <a:latin typeface="Courier New" panose="02070309020205020404" pitchFamily="49" charset="0"/>
                <a:cs typeface="Courier New" panose="02070309020205020404" pitchFamily="49" charset="0"/>
              </a:rPr>
              <a:t>/**</a:t>
            </a:r>
          </a:p>
          <a:p>
            <a:r>
              <a:rPr lang="de-DE" sz="1200" b="1" dirty="0" smtClean="0">
                <a:solidFill>
                  <a:srgbClr val="00009B"/>
                </a:solidFill>
                <a:latin typeface="Courier New" panose="02070309020205020404" pitchFamily="49" charset="0"/>
                <a:cs typeface="Courier New" panose="02070309020205020404" pitchFamily="49" charset="0"/>
              </a:rPr>
              <a:t> * Diese Klasse ist verantwortlich ein </a:t>
            </a:r>
            <a:br>
              <a:rPr lang="de-DE" sz="1200" b="1" dirty="0" smtClean="0">
                <a:solidFill>
                  <a:srgbClr val="00009B"/>
                </a:solidFill>
                <a:latin typeface="Courier New" panose="02070309020205020404" pitchFamily="49" charset="0"/>
                <a:cs typeface="Courier New" panose="02070309020205020404" pitchFamily="49" charset="0"/>
              </a:rPr>
            </a:br>
            <a:r>
              <a:rPr lang="de-DE" sz="1200" b="1" dirty="0" smtClean="0">
                <a:solidFill>
                  <a:srgbClr val="00009B"/>
                </a:solidFill>
                <a:latin typeface="Courier New" panose="02070309020205020404" pitchFamily="49" charset="0"/>
                <a:cs typeface="Courier New" panose="02070309020205020404" pitchFamily="49" charset="0"/>
              </a:rPr>
              <a:t> * Passwort auf Gültigkeit zu validieren.</a:t>
            </a:r>
          </a:p>
          <a:p>
            <a:r>
              <a:rPr lang="de-DE" sz="1200" b="1" dirty="0" smtClean="0">
                <a:solidFill>
                  <a:srgbClr val="00009B"/>
                </a:solidFill>
                <a:latin typeface="Courier New" panose="02070309020205020404" pitchFamily="49" charset="0"/>
                <a:cs typeface="Courier New" panose="02070309020205020404" pitchFamily="49" charset="0"/>
              </a:rPr>
              <a:t>*/ </a:t>
            </a:r>
            <a:endParaRPr lang="en-US" sz="1200" b="1" dirty="0">
              <a:solidFill>
                <a:srgbClr val="00009B"/>
              </a:solidFill>
              <a:latin typeface="Courier New" panose="02070309020205020404" pitchFamily="49" charset="0"/>
              <a:cs typeface="Courier New" panose="02070309020205020404" pitchFamily="49" charset="0"/>
            </a:endParaRPr>
          </a:p>
        </p:txBody>
      </p:sp>
      <p:grpSp>
        <p:nvGrpSpPr>
          <p:cNvPr id="11" name="Gruppieren 10"/>
          <p:cNvGrpSpPr/>
          <p:nvPr/>
        </p:nvGrpSpPr>
        <p:grpSpPr>
          <a:xfrm>
            <a:off x="1464367" y="1098378"/>
            <a:ext cx="1944216" cy="314398"/>
            <a:chOff x="6008216" y="2492896"/>
            <a:chExt cx="1800841" cy="314398"/>
          </a:xfrm>
        </p:grpSpPr>
        <p:sp>
          <p:nvSpPr>
            <p:cNvPr id="7" name="Rechteck 6"/>
            <p:cNvSpPr/>
            <p:nvPr/>
          </p:nvSpPr>
          <p:spPr bwMode="auto">
            <a:xfrm>
              <a:off x="6012160" y="2492896"/>
              <a:ext cx="1796897" cy="30492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Textfeld 5"/>
            <p:cNvSpPr txBox="1"/>
            <p:nvPr/>
          </p:nvSpPr>
          <p:spPr>
            <a:xfrm>
              <a:off x="6008216" y="2530295"/>
              <a:ext cx="1765227" cy="276999"/>
            </a:xfrm>
            <a:prstGeom prst="rect">
              <a:avLst/>
            </a:prstGeom>
            <a:noFill/>
            <a:ln>
              <a:noFill/>
            </a:ln>
          </p:spPr>
          <p:txBody>
            <a:bodyPr wrap="none" rtlCol="0">
              <a:spAutoFit/>
            </a:bodyPr>
            <a:lstStyle/>
            <a:p>
              <a:r>
                <a:rPr lang="de-DE" sz="1200" b="1" dirty="0" err="1" smtClean="0">
                  <a:solidFill>
                    <a:srgbClr val="000000"/>
                  </a:solidFill>
                  <a:latin typeface="Courier New" panose="02070309020205020404" pitchFamily="49" charset="0"/>
                  <a:cs typeface="Courier New" panose="02070309020205020404" pitchFamily="49" charset="0"/>
                </a:rPr>
                <a:t>PasswortValidator</a:t>
              </a:r>
              <a:endParaRPr lang="en-US" sz="1200" b="1" dirty="0">
                <a:solidFill>
                  <a:srgbClr val="000000"/>
                </a:solidFill>
                <a:latin typeface="Courier New" panose="02070309020205020404" pitchFamily="49" charset="0"/>
                <a:cs typeface="Courier New" panose="02070309020205020404" pitchFamily="49" charset="0"/>
              </a:endParaRPr>
            </a:p>
          </p:txBody>
        </p:sp>
      </p:grpSp>
      <p:sp>
        <p:nvSpPr>
          <p:cNvPr id="8" name="Rechteck 7"/>
          <p:cNvSpPr/>
          <p:nvPr/>
        </p:nvSpPr>
        <p:spPr bwMode="auto">
          <a:xfrm>
            <a:off x="471275" y="2646380"/>
            <a:ext cx="6696744" cy="515391"/>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echteck 8"/>
          <p:cNvSpPr/>
          <p:nvPr/>
        </p:nvSpPr>
        <p:spPr bwMode="auto">
          <a:xfrm>
            <a:off x="506889" y="3305933"/>
            <a:ext cx="6696744" cy="2188721"/>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4" y="2492896"/>
            <a:ext cx="356235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hteck 12"/>
          <p:cNvSpPr/>
          <p:nvPr/>
        </p:nvSpPr>
        <p:spPr bwMode="auto">
          <a:xfrm>
            <a:off x="643666" y="3346325"/>
            <a:ext cx="2784908" cy="239881"/>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198575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1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animBg="1"/>
      <p:bldP spid="9"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5414169" cy="4800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hteck 2"/>
          <p:cNvSpPr/>
          <p:nvPr/>
        </p:nvSpPr>
        <p:spPr bwMode="auto">
          <a:xfrm>
            <a:off x="467544" y="1124744"/>
            <a:ext cx="6696744" cy="1515244"/>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title"/>
          </p:nvPr>
        </p:nvSpPr>
        <p:spPr>
          <a:xfrm>
            <a:off x="467544" y="303063"/>
            <a:ext cx="8208912" cy="1071033"/>
          </a:xfrm>
        </p:spPr>
        <p:txBody>
          <a:bodyPr/>
          <a:lstStyle/>
          <a:p>
            <a:r>
              <a:rPr lang="de-DE" dirty="0" err="1" smtClean="0"/>
              <a:t>Extract</a:t>
            </a:r>
            <a:r>
              <a:rPr lang="de-DE" dirty="0" smtClean="0"/>
              <a:t> </a:t>
            </a:r>
            <a:r>
              <a:rPr lang="de-DE" dirty="0" err="1" smtClean="0"/>
              <a:t>Method</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19</a:t>
            </a:fld>
            <a:endParaRPr lang="de-DE" dirty="0"/>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5613820"/>
            <a:ext cx="4010025" cy="32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hteck 10"/>
          <p:cNvSpPr/>
          <p:nvPr/>
        </p:nvSpPr>
        <p:spPr bwMode="auto">
          <a:xfrm>
            <a:off x="467544" y="4869159"/>
            <a:ext cx="6696744" cy="1076739"/>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echteck 11"/>
          <p:cNvSpPr/>
          <p:nvPr/>
        </p:nvSpPr>
        <p:spPr bwMode="auto">
          <a:xfrm>
            <a:off x="473187" y="2708920"/>
            <a:ext cx="6696744" cy="2088232"/>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202714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nodeType="clickEffect">
                                  <p:stCondLst>
                                    <p:cond delay="0"/>
                                  </p:stCondLst>
                                  <p:childTnLst>
                                    <p:animClr clrSpc="rgb" dir="cw">
                                      <p:cBhvr>
                                        <p:cTn id="18" dur="2000" fill="hold"/>
                                        <p:tgtEl>
                                          <p:spTgt spid="3"/>
                                        </p:tgtEl>
                                        <p:attrNameLst>
                                          <p:attrName>fillcolor</p:attrName>
                                        </p:attrNameLst>
                                      </p:cBhvr>
                                      <p:to>
                                        <a:srgbClr val="DF524F"/>
                                      </p:to>
                                    </p:animClr>
                                    <p:set>
                                      <p:cBhvr>
                                        <p:cTn id="19" dur="2000" fill="hold"/>
                                        <p:tgtEl>
                                          <p:spTgt spid="3"/>
                                        </p:tgtEl>
                                        <p:attrNameLst>
                                          <p:attrName>fill.type</p:attrName>
                                        </p:attrNameLst>
                                      </p:cBhvr>
                                      <p:to>
                                        <p:strVal val="solid"/>
                                      </p:to>
                                    </p:set>
                                    <p:set>
                                      <p:cBhvr>
                                        <p:cTn id="20" dur="2000" fill="hold"/>
                                        <p:tgtEl>
                                          <p:spTgt spid="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889" y="-11285"/>
            <a:ext cx="10327223"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hteck 4"/>
          <p:cNvSpPr/>
          <p:nvPr/>
        </p:nvSpPr>
        <p:spPr bwMode="auto">
          <a:xfrm>
            <a:off x="-166505" y="476672"/>
            <a:ext cx="10260607" cy="955213"/>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6" name="Titel 3"/>
          <p:cNvSpPr txBox="1">
            <a:spLocks/>
          </p:cNvSpPr>
          <p:nvPr/>
        </p:nvSpPr>
        <p:spPr>
          <a:xfrm>
            <a:off x="-277543" y="746673"/>
            <a:ext cx="10285608" cy="1071033"/>
          </a:xfrm>
          <a:prstGeom prst="rect">
            <a:avLst/>
          </a:prstGeom>
        </p:spPr>
        <p:txBody>
          <a:bodyPr/>
          <a:lstStyle>
            <a:lvl1pPr algn="l" rtl="0" eaLnBrk="1" fontAlgn="base" hangingPunct="1">
              <a:lnSpc>
                <a:spcPts val="2900"/>
              </a:lnSpc>
              <a:spcBef>
                <a:spcPct val="0"/>
              </a:spcBef>
              <a:spcAft>
                <a:spcPct val="0"/>
              </a:spcAft>
              <a:defRPr sz="3200" b="1">
                <a:solidFill>
                  <a:srgbClr val="00009B"/>
                </a:solidFill>
                <a:latin typeface="+mj-lt"/>
                <a:ea typeface="+mj-ea"/>
                <a:cs typeface="+mj-cs"/>
              </a:defRPr>
            </a:lvl1pPr>
            <a:lvl2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2pPr>
            <a:lvl3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3pPr>
            <a:lvl4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4pPr>
            <a:lvl5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5pPr>
            <a:lvl6pPr marL="4572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6pPr>
            <a:lvl7pPr marL="9144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7pPr>
            <a:lvl8pPr marL="13716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8pPr>
            <a:lvl9pPr marL="18288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9pPr>
          </a:lstStyle>
          <a:p>
            <a:pPr algn="ctr"/>
            <a:r>
              <a:rPr lang="de-DE" sz="2800" kern="0" dirty="0" smtClean="0"/>
              <a:t>Wartungsprojekt</a:t>
            </a:r>
            <a:endParaRPr lang="de-DE" sz="2800" kern="0" dirty="0"/>
          </a:p>
        </p:txBody>
      </p:sp>
    </p:spTree>
    <p:extLst>
      <p:ext uri="{BB962C8B-B14F-4D97-AF65-F5344CB8AC3E}">
        <p14:creationId xmlns:p14="http://schemas.microsoft.com/office/powerpoint/2010/main" val="145850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Chain </a:t>
            </a:r>
            <a:r>
              <a:rPr lang="de-DE" dirty="0" err="1" smtClean="0"/>
              <a:t>of</a:t>
            </a:r>
            <a:r>
              <a:rPr lang="de-DE" dirty="0" smtClean="0"/>
              <a:t> </a:t>
            </a:r>
            <a:r>
              <a:rPr lang="de-DE" dirty="0" err="1" smtClean="0"/>
              <a:t>Responsibility</a:t>
            </a:r>
            <a:endParaRPr lang="en-US" dirty="0"/>
          </a:p>
        </p:txBody>
      </p:sp>
      <p:sp>
        <p:nvSpPr>
          <p:cNvPr id="3" name="Inhaltsplatzhalter 2"/>
          <p:cNvSpPr>
            <a:spLocks noGrp="1"/>
          </p:cNvSpPr>
          <p:nvPr>
            <p:ph sz="quarter" idx="10"/>
          </p:nvPr>
        </p:nvSpPr>
        <p:spPr>
          <a:xfrm>
            <a:off x="467544" y="1412776"/>
            <a:ext cx="8280151" cy="2952328"/>
          </a:xfrm>
        </p:spPr>
        <p:txBody>
          <a:bodyPr/>
          <a:lstStyle/>
          <a:p>
            <a:pPr marL="0" indent="0">
              <a:buNone/>
            </a:pPr>
            <a:r>
              <a:rPr lang="de-DE" dirty="0" smtClean="0">
                <a:solidFill>
                  <a:srgbClr val="00009B"/>
                </a:solidFill>
              </a:rPr>
              <a:t>Mehrere Objekte werden </a:t>
            </a:r>
            <a:r>
              <a:rPr lang="de-DE" dirty="0">
                <a:solidFill>
                  <a:srgbClr val="00009B"/>
                </a:solidFill>
              </a:rPr>
              <a:t>hintereinander geschaltet ("verkettet"), um gemeinsam eine eingehende Anfrage bearbeiten zu können. Diese Anfrage wird an der Kette entlang geleitet, bis eines der Objekte die Anfrage beantworten kann. Der Klient, von dem die Anfrage ausgeht, hat dabei keine Kenntnis darüber, von welchem Objekt die Anfrage beantwortet werden wird.</a:t>
            </a:r>
            <a:endParaRPr lang="de-DE" dirty="0" smtClean="0">
              <a:solidFill>
                <a:srgbClr val="00009B"/>
              </a:solidFill>
            </a:endParaRPr>
          </a:p>
          <a:p>
            <a:pPr>
              <a:buFont typeface="Wingdings" panose="05000000000000000000" pitchFamily="2" charset="2"/>
              <a:buChar char="§"/>
            </a:pPr>
            <a:endParaRPr lang="en-US" dirty="0">
              <a:solidFill>
                <a:srgbClr val="00009B"/>
              </a:solidFill>
            </a:endParaRP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20</a:t>
            </a:fld>
            <a:endParaRPr lang="de-DE" dirty="0"/>
          </a:p>
        </p:txBody>
      </p:sp>
    </p:spTree>
    <p:extLst>
      <p:ext uri="{BB962C8B-B14F-4D97-AF65-F5344CB8AC3E}">
        <p14:creationId xmlns:p14="http://schemas.microsoft.com/office/powerpoint/2010/main" val="3276899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Apache </a:t>
            </a:r>
            <a:r>
              <a:rPr lang="de-DE" dirty="0" err="1" smtClean="0"/>
              <a:t>Commons</a:t>
            </a:r>
            <a:r>
              <a:rPr lang="de-DE" dirty="0" smtClean="0"/>
              <a:t> Chain</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21</a:t>
            </a:fld>
            <a:endParaRPr lang="de-DE"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00808"/>
            <a:ext cx="8438903" cy="36795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179512" y="2348880"/>
            <a:ext cx="4104456" cy="54425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463843"/>
            <a:ext cx="318135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9" y="3053903"/>
            <a:ext cx="8991600" cy="1323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3370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36" y="1656130"/>
            <a:ext cx="6370637"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a:xfrm>
            <a:off x="467544" y="443688"/>
            <a:ext cx="8208912" cy="1071033"/>
          </a:xfrm>
        </p:spPr>
        <p:txBody>
          <a:bodyPr/>
          <a:lstStyle/>
          <a:p>
            <a:r>
              <a:rPr lang="de-DE" dirty="0" smtClean="0"/>
              <a:t>Simple Command</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22</a:t>
            </a:fld>
            <a:endParaRPr lang="de-DE" dirty="0"/>
          </a:p>
        </p:txBody>
      </p:sp>
      <p:sp>
        <p:nvSpPr>
          <p:cNvPr id="6" name="Rechteck 5"/>
          <p:cNvSpPr/>
          <p:nvPr/>
        </p:nvSpPr>
        <p:spPr bwMode="auto">
          <a:xfrm>
            <a:off x="4731923" y="1541127"/>
            <a:ext cx="1979737" cy="4176464"/>
          </a:xfrm>
          <a:prstGeom prst="rect">
            <a:avLst/>
          </a:prstGeom>
          <a:solidFill>
            <a:srgbClr val="FF0000">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Rechteck 6"/>
          <p:cNvSpPr/>
          <p:nvPr/>
        </p:nvSpPr>
        <p:spPr bwMode="auto">
          <a:xfrm>
            <a:off x="661334" y="1668765"/>
            <a:ext cx="2898080" cy="1244788"/>
          </a:xfrm>
          <a:prstGeom prst="rect">
            <a:avLst/>
          </a:prstGeom>
          <a:solidFill>
            <a:srgbClr val="FF0000">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Textfeld 11"/>
          <p:cNvSpPr txBox="1"/>
          <p:nvPr/>
        </p:nvSpPr>
        <p:spPr>
          <a:xfrm>
            <a:off x="661334" y="1250818"/>
            <a:ext cx="5750292" cy="369332"/>
          </a:xfrm>
          <a:prstGeom prst="rect">
            <a:avLst/>
          </a:prstGeom>
          <a:noFill/>
        </p:spPr>
        <p:txBody>
          <a:bodyPr wrap="none" rtlCol="0">
            <a:spAutoFit/>
          </a:bodyPr>
          <a:lstStyle/>
          <a:p>
            <a:r>
              <a:rPr lang="de-DE" sz="1800" b="1" dirty="0" smtClean="0"/>
              <a:t>Können isoliert implementiert und getestet werden</a:t>
            </a:r>
            <a:endParaRPr lang="en-US" sz="1800" b="1" dirty="0"/>
          </a:p>
        </p:txBody>
      </p:sp>
    </p:spTree>
    <p:extLst>
      <p:ext uri="{BB962C8B-B14F-4D97-AF65-F5344CB8AC3E}">
        <p14:creationId xmlns:p14="http://schemas.microsoft.com/office/powerpoint/2010/main" val="1252261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12" grpId="0"/>
      <p:bldP spid="1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Context</a:t>
            </a:r>
            <a:r>
              <a:rPr lang="de-DE" dirty="0" smtClean="0"/>
              <a:t> in a </a:t>
            </a:r>
            <a:r>
              <a:rPr lang="de-DE" dirty="0" err="1" smtClean="0"/>
              <a:t>nutshell</a:t>
            </a:r>
            <a:endParaRPr lang="en-US" dirty="0"/>
          </a:p>
        </p:txBody>
      </p:sp>
      <p:sp>
        <p:nvSpPr>
          <p:cNvPr id="3" name="Inhaltsplatzhalter 2"/>
          <p:cNvSpPr>
            <a:spLocks noGrp="1"/>
          </p:cNvSpPr>
          <p:nvPr>
            <p:ph sz="quarter" idx="10"/>
          </p:nvPr>
        </p:nvSpPr>
        <p:spPr>
          <a:xfrm>
            <a:off x="468313" y="1918800"/>
            <a:ext cx="8207375" cy="2374296"/>
          </a:xfrm>
        </p:spPr>
        <p:txBody>
          <a:bodyPr/>
          <a:lstStyle/>
          <a:p>
            <a:pPr marL="0" indent="0">
              <a:buNone/>
            </a:pPr>
            <a:r>
              <a:rPr lang="en-US" dirty="0">
                <a:solidFill>
                  <a:srgbClr val="00009B"/>
                </a:solidFill>
              </a:rPr>
              <a:t>A Context is a collection of data, often stored in a Map or in a custom class which acts as a </a:t>
            </a:r>
            <a:r>
              <a:rPr lang="en-US" dirty="0" err="1">
                <a:solidFill>
                  <a:srgbClr val="00009B"/>
                </a:solidFill>
              </a:rPr>
              <a:t>struct</a:t>
            </a:r>
            <a:r>
              <a:rPr lang="en-US" dirty="0">
                <a:solidFill>
                  <a:srgbClr val="00009B"/>
                </a:solidFill>
              </a:rPr>
              <a:t> with </a:t>
            </a:r>
            <a:r>
              <a:rPr lang="en-US" dirty="0" err="1">
                <a:solidFill>
                  <a:srgbClr val="00009B"/>
                </a:solidFill>
              </a:rPr>
              <a:t>accessors</a:t>
            </a:r>
            <a:r>
              <a:rPr lang="en-US" dirty="0">
                <a:solidFill>
                  <a:srgbClr val="00009B"/>
                </a:solidFill>
              </a:rPr>
              <a:t> and modifiers. It is used for maintaining state and for sharing information within a system. </a:t>
            </a:r>
            <a:r>
              <a:rPr lang="en-US" dirty="0" smtClean="0">
                <a:solidFill>
                  <a:srgbClr val="00009B"/>
                </a:solidFill>
              </a:rPr>
              <a:t>Though </a:t>
            </a:r>
            <a:r>
              <a:rPr lang="en-US" dirty="0">
                <a:solidFill>
                  <a:srgbClr val="00009B"/>
                </a:solidFill>
              </a:rPr>
              <a:t>it can be used for efficient and effective data sharing, you should note that many are wary of the Context pattern </a:t>
            </a:r>
            <a:r>
              <a:rPr lang="en-US" dirty="0" smtClean="0">
                <a:solidFill>
                  <a:srgbClr val="00009B"/>
                </a:solidFill>
              </a:rPr>
              <a:t>as an anti-pattern.</a:t>
            </a:r>
            <a:endParaRPr lang="en-US" dirty="0">
              <a:solidFill>
                <a:srgbClr val="00009B"/>
              </a:solidFill>
            </a:endParaRP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23</a:t>
            </a:fld>
            <a:endParaRPr lang="de-DE" dirty="0"/>
          </a:p>
        </p:txBody>
      </p:sp>
    </p:spTree>
    <p:extLst>
      <p:ext uri="{BB962C8B-B14F-4D97-AF65-F5344CB8AC3E}">
        <p14:creationId xmlns:p14="http://schemas.microsoft.com/office/powerpoint/2010/main" val="1584602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890" y="1700363"/>
            <a:ext cx="6370637"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a:xfrm>
            <a:off x="467544" y="443688"/>
            <a:ext cx="8208912" cy="1071033"/>
          </a:xfrm>
        </p:spPr>
        <p:txBody>
          <a:bodyPr/>
          <a:lstStyle/>
          <a:p>
            <a:r>
              <a:rPr lang="de-DE" dirty="0" smtClean="0"/>
              <a:t>Simple Command</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24</a:t>
            </a:fld>
            <a:endParaRPr lang="de-DE" dirty="0"/>
          </a:p>
        </p:txBody>
      </p:sp>
      <p:sp>
        <p:nvSpPr>
          <p:cNvPr id="6" name="Rechteck 5"/>
          <p:cNvSpPr/>
          <p:nvPr/>
        </p:nvSpPr>
        <p:spPr bwMode="auto">
          <a:xfrm>
            <a:off x="4765790" y="1541127"/>
            <a:ext cx="1979737" cy="4176464"/>
          </a:xfrm>
          <a:prstGeom prst="rect">
            <a:avLst/>
          </a:prstGeom>
          <a:solidFill>
            <a:srgbClr val="FF0000">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Rechteck 7"/>
          <p:cNvSpPr/>
          <p:nvPr/>
        </p:nvSpPr>
        <p:spPr bwMode="auto">
          <a:xfrm>
            <a:off x="661334" y="1748767"/>
            <a:ext cx="4032448" cy="2672680"/>
          </a:xfrm>
          <a:prstGeom prst="rect">
            <a:avLst/>
          </a:prstGeom>
          <a:solidFill>
            <a:srgbClr val="FF0000">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echteck 8"/>
          <p:cNvSpPr/>
          <p:nvPr/>
        </p:nvSpPr>
        <p:spPr bwMode="auto">
          <a:xfrm>
            <a:off x="661334" y="4629087"/>
            <a:ext cx="4104456" cy="1088504"/>
          </a:xfrm>
          <a:prstGeom prst="rect">
            <a:avLst/>
          </a:prstGeom>
          <a:solidFill>
            <a:srgbClr val="FF0000">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Textfeld 2"/>
          <p:cNvSpPr txBox="1"/>
          <p:nvPr/>
        </p:nvSpPr>
        <p:spPr>
          <a:xfrm>
            <a:off x="589326" y="1398668"/>
            <a:ext cx="2236510" cy="369332"/>
          </a:xfrm>
          <a:prstGeom prst="rect">
            <a:avLst/>
          </a:prstGeom>
          <a:noFill/>
        </p:spPr>
        <p:txBody>
          <a:bodyPr wrap="none" rtlCol="0">
            <a:spAutoFit/>
          </a:bodyPr>
          <a:lstStyle/>
          <a:p>
            <a:r>
              <a:rPr lang="de-DE" sz="1800" b="1" dirty="0" smtClean="0"/>
              <a:t>Composite Pattern</a:t>
            </a:r>
            <a:endParaRPr lang="en-US" sz="1800" b="1" dirty="0"/>
          </a:p>
        </p:txBody>
      </p:sp>
    </p:spTree>
    <p:extLst>
      <p:ext uri="{BB962C8B-B14F-4D97-AF65-F5344CB8AC3E}">
        <p14:creationId xmlns:p14="http://schemas.microsoft.com/office/powerpoint/2010/main" val="2377979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grpId="0"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8" grpId="1" animBg="1"/>
      <p:bldP spid="9" grpId="0" animBg="1"/>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Szenarien – </a:t>
            </a:r>
            <a:r>
              <a:rPr lang="de-DE" dirty="0" err="1" smtClean="0"/>
              <a:t>single</a:t>
            </a:r>
            <a:r>
              <a:rPr lang="de-DE" dirty="0" smtClean="0"/>
              <a:t> Command</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25</a:t>
            </a:fld>
            <a:endParaRPr lang="de-DE" dirty="0"/>
          </a:p>
        </p:txBody>
      </p:sp>
      <p:sp>
        <p:nvSpPr>
          <p:cNvPr id="6" name="Rechteck 5"/>
          <p:cNvSpPr/>
          <p:nvPr/>
        </p:nvSpPr>
        <p:spPr bwMode="auto">
          <a:xfrm>
            <a:off x="637461" y="1346899"/>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Factory</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8" name="Rechteck 7"/>
          <p:cNvSpPr/>
          <p:nvPr/>
        </p:nvSpPr>
        <p:spPr bwMode="auto">
          <a:xfrm>
            <a:off x="637461" y="2780928"/>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a:t>
            </a:r>
            <a:r>
              <a:rPr kumimoji="0" lang="de-DE" sz="3200" b="0" i="0" u="none" strike="noStrike" cap="none" normalizeH="0" dirty="0" smtClean="0">
                <a:ln>
                  <a:noFill/>
                </a:ln>
                <a:solidFill>
                  <a:schemeClr val="tx1"/>
                </a:solidFill>
                <a:effectLst/>
                <a:latin typeface="Arial" charset="0"/>
                <a:ea typeface="ＭＳ Ｐゴシック" charset="-128"/>
                <a:cs typeface="ＭＳ Ｐゴシック" charset="-128"/>
              </a:rPr>
              <a:t> A</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Rechteck 8"/>
          <p:cNvSpPr/>
          <p:nvPr/>
        </p:nvSpPr>
        <p:spPr bwMode="auto">
          <a:xfrm>
            <a:off x="1075935" y="3342737"/>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 B</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7" name="Rechteck 6"/>
          <p:cNvSpPr/>
          <p:nvPr/>
        </p:nvSpPr>
        <p:spPr bwMode="auto">
          <a:xfrm>
            <a:off x="1763688" y="3933056"/>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 C</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1" name="Gerade Verbindung mit Pfeil 10"/>
          <p:cNvCxnSpPr>
            <a:stCxn id="6" idx="2"/>
          </p:cNvCxnSpPr>
          <p:nvPr/>
        </p:nvCxnSpPr>
        <p:spPr bwMode="auto">
          <a:xfrm>
            <a:off x="1897601" y="2174991"/>
            <a:ext cx="0" cy="5760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feld 11"/>
          <p:cNvSpPr txBox="1"/>
          <p:nvPr/>
        </p:nvSpPr>
        <p:spPr>
          <a:xfrm>
            <a:off x="4139952" y="1490317"/>
            <a:ext cx="4504759" cy="338554"/>
          </a:xfrm>
          <a:prstGeom prst="rect">
            <a:avLst/>
          </a:prstGeom>
          <a:noFill/>
        </p:spPr>
        <p:txBody>
          <a:bodyPr wrap="none" rtlCol="0">
            <a:spAutoFit/>
          </a:bodyPr>
          <a:lstStyle/>
          <a:p>
            <a:r>
              <a:rPr lang="de-DE" sz="1600" dirty="0" err="1" smtClean="0">
                <a:solidFill>
                  <a:srgbClr val="000000"/>
                </a:solidFill>
                <a:latin typeface="Courier New" panose="02070309020205020404" pitchFamily="49" charset="0"/>
                <a:cs typeface="Courier New" panose="02070309020205020404" pitchFamily="49" charset="0"/>
              </a:rPr>
              <a:t>Factory.getCommand</a:t>
            </a:r>
            <a:r>
              <a:rPr lang="de-DE" sz="1600" dirty="0" smtClean="0">
                <a:solidFill>
                  <a:srgbClr val="000000"/>
                </a:solidFill>
                <a:latin typeface="Courier New" panose="02070309020205020404" pitchFamily="49" charset="0"/>
                <a:cs typeface="Courier New" panose="02070309020205020404" pitchFamily="49" charset="0"/>
              </a:rPr>
              <a:t>(</a:t>
            </a:r>
            <a:r>
              <a:rPr lang="de-DE" sz="1600" dirty="0" err="1" smtClean="0">
                <a:solidFill>
                  <a:srgbClr val="000000"/>
                </a:solidFill>
                <a:latin typeface="Courier New" panose="02070309020205020404" pitchFamily="49" charset="0"/>
                <a:cs typeface="Courier New" panose="02070309020205020404" pitchFamily="49" charset="0"/>
              </a:rPr>
              <a:t>CAPTURE,context</a:t>
            </a:r>
            <a:r>
              <a:rPr lang="de-DE" sz="1600" dirty="0" smtClean="0">
                <a:solidFill>
                  <a:srgbClr val="000000"/>
                </a:solidFill>
                <a:latin typeface="Courier New" panose="02070309020205020404" pitchFamily="49" charset="0"/>
                <a:cs typeface="Courier New" panose="02070309020205020404" pitchFamily="49" charset="0"/>
              </a:rPr>
              <a:t>)</a:t>
            </a:r>
            <a:endParaRPr lang="en-US" sz="1600" dirty="0">
              <a:solidFill>
                <a:srgbClr val="000000"/>
              </a:solidFill>
              <a:latin typeface="Courier New" panose="02070309020205020404" pitchFamily="49" charset="0"/>
              <a:cs typeface="Courier New" panose="02070309020205020404" pitchFamily="49" charset="0"/>
            </a:endParaRPr>
          </a:p>
        </p:txBody>
      </p:sp>
      <p:cxnSp>
        <p:nvCxnSpPr>
          <p:cNvPr id="14" name="Gerade Verbindung mit Pfeil 13"/>
          <p:cNvCxnSpPr/>
          <p:nvPr/>
        </p:nvCxnSpPr>
        <p:spPr bwMode="auto">
          <a:xfrm flipH="1">
            <a:off x="3203848" y="1690372"/>
            <a:ext cx="86409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5" name="Rechteck 14"/>
          <p:cNvSpPr/>
          <p:nvPr/>
        </p:nvSpPr>
        <p:spPr bwMode="auto">
          <a:xfrm>
            <a:off x="4716016" y="2696583"/>
            <a:ext cx="4320480" cy="2459462"/>
          </a:xfrm>
          <a:prstGeom prst="rect">
            <a:avLst/>
          </a:prstGeom>
          <a:solidFill>
            <a:schemeClr val="bg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de-DE" dirty="0" smtClean="0">
                <a:cs typeface="ＭＳ Ｐゴシック" charset="-128"/>
              </a:rPr>
              <a:t>(y) – Payment</a:t>
            </a:r>
            <a:br>
              <a:rPr lang="de-DE" dirty="0" smtClean="0">
                <a:cs typeface="ＭＳ Ｐゴシック" charset="-128"/>
              </a:rPr>
            </a:br>
            <a:endParaRPr lang="de-DE" sz="2000" dirty="0" smtClean="0">
              <a:cs typeface="ＭＳ Ｐゴシック" charset="-128"/>
            </a:endParaRPr>
          </a:p>
          <a:p>
            <a:pPr marL="342900" indent="-342900">
              <a:buFontTx/>
              <a:buChar char="-"/>
            </a:pPr>
            <a:r>
              <a:rPr lang="de-DE" sz="2000" dirty="0">
                <a:cs typeface="ＭＳ Ｐゴシック" charset="-128"/>
              </a:rPr>
              <a:t>Jede Transaktion ein </a:t>
            </a:r>
            <a:r>
              <a:rPr lang="de-DE" sz="2000" dirty="0" smtClean="0">
                <a:cs typeface="ＭＳ Ｐゴシック" charset="-128"/>
              </a:rPr>
              <a:t>Command</a:t>
            </a:r>
          </a:p>
          <a:p>
            <a:pPr marL="342900" indent="-342900">
              <a:buFontTx/>
              <a:buChar char="-"/>
            </a:pPr>
            <a:r>
              <a:rPr lang="de-DE" sz="2000" dirty="0" err="1" smtClean="0">
                <a:cs typeface="ＭＳ Ｐゴシック" charset="-128"/>
              </a:rPr>
              <a:t>Commands</a:t>
            </a:r>
            <a:r>
              <a:rPr lang="de-DE" sz="2000" dirty="0" smtClean="0">
                <a:cs typeface="ＭＳ Ｐゴシック" charset="-128"/>
              </a:rPr>
              <a:t> werden über den Namen aus einer Factory zurückgegeben.</a:t>
            </a:r>
          </a:p>
          <a:p>
            <a:pPr marR="0" algn="l" defTabSz="914400" rtl="0" eaLnBrk="0" fontAlgn="base" latinLnBrk="0" hangingPunct="0">
              <a:lnSpc>
                <a:spcPct val="100000"/>
              </a:lnSpc>
              <a:spcBef>
                <a:spcPct val="0"/>
              </a:spcBef>
              <a:spcAft>
                <a:spcPct val="0"/>
              </a:spcAft>
              <a:buClrTx/>
              <a:buSzTx/>
              <a:tabLst/>
            </a:pPr>
            <a:r>
              <a:rPr lang="de-DE" sz="2000" dirty="0" smtClean="0">
                <a:cs typeface="ＭＳ Ｐゴシック" charset="-128"/>
              </a:rPr>
              <a:t/>
            </a:r>
            <a:br>
              <a:rPr lang="de-DE" sz="2000" dirty="0" smtClean="0">
                <a:cs typeface="ＭＳ Ｐゴシック" charset="-128"/>
              </a:rPr>
            </a:b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780928"/>
            <a:ext cx="538278" cy="542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7467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1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Szenarien – Command Kette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26</a:t>
            </a:fld>
            <a:endParaRPr lang="de-DE" dirty="0"/>
          </a:p>
        </p:txBody>
      </p:sp>
      <p:sp>
        <p:nvSpPr>
          <p:cNvPr id="6" name="Rechteck 5"/>
          <p:cNvSpPr/>
          <p:nvPr/>
        </p:nvSpPr>
        <p:spPr bwMode="auto">
          <a:xfrm>
            <a:off x="637461" y="1346899"/>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Container</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8" name="Rechteck 7"/>
          <p:cNvSpPr/>
          <p:nvPr/>
        </p:nvSpPr>
        <p:spPr bwMode="auto">
          <a:xfrm>
            <a:off x="637461" y="2780928"/>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a:t>
            </a:r>
            <a:r>
              <a:rPr kumimoji="0" lang="de-DE" sz="3200" b="0" i="0" u="none" strike="noStrike" cap="none" normalizeH="0" dirty="0" smtClean="0">
                <a:ln>
                  <a:noFill/>
                </a:ln>
                <a:solidFill>
                  <a:schemeClr val="tx1"/>
                </a:solidFill>
                <a:effectLst/>
                <a:latin typeface="Arial" charset="0"/>
                <a:ea typeface="ＭＳ Ｐゴシック" charset="-128"/>
                <a:cs typeface="ＭＳ Ｐゴシック" charset="-128"/>
              </a:rPr>
              <a:t> A</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Rechteck 8"/>
          <p:cNvSpPr/>
          <p:nvPr/>
        </p:nvSpPr>
        <p:spPr bwMode="auto">
          <a:xfrm>
            <a:off x="637461" y="3915443"/>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 B</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7" name="Rechteck 6"/>
          <p:cNvSpPr/>
          <p:nvPr/>
        </p:nvSpPr>
        <p:spPr bwMode="auto">
          <a:xfrm>
            <a:off x="637461" y="5013176"/>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 C</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1" name="Gerade Verbindung mit Pfeil 10"/>
          <p:cNvCxnSpPr>
            <a:stCxn id="6" idx="2"/>
          </p:cNvCxnSpPr>
          <p:nvPr/>
        </p:nvCxnSpPr>
        <p:spPr bwMode="auto">
          <a:xfrm>
            <a:off x="1897601" y="2174991"/>
            <a:ext cx="0" cy="5760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feld 11"/>
          <p:cNvSpPr txBox="1"/>
          <p:nvPr/>
        </p:nvSpPr>
        <p:spPr>
          <a:xfrm>
            <a:off x="4139952" y="1490317"/>
            <a:ext cx="4185761" cy="400110"/>
          </a:xfrm>
          <a:prstGeom prst="rect">
            <a:avLst/>
          </a:prstGeom>
          <a:noFill/>
        </p:spPr>
        <p:txBody>
          <a:bodyPr wrap="none" rtlCol="0">
            <a:spAutoFit/>
          </a:bodyPr>
          <a:lstStyle/>
          <a:p>
            <a:r>
              <a:rPr lang="de-DE" sz="2000" dirty="0" err="1" smtClean="0">
                <a:solidFill>
                  <a:srgbClr val="000000"/>
                </a:solidFill>
                <a:latin typeface="Courier New" panose="02070309020205020404" pitchFamily="49" charset="0"/>
                <a:cs typeface="Courier New" panose="02070309020205020404" pitchFamily="49" charset="0"/>
              </a:rPr>
              <a:t>Container.execute</a:t>
            </a:r>
            <a:r>
              <a:rPr lang="de-DE" sz="2000" dirty="0" smtClean="0">
                <a:solidFill>
                  <a:srgbClr val="000000"/>
                </a:solidFill>
                <a:latin typeface="Courier New" panose="02070309020205020404" pitchFamily="49" charset="0"/>
                <a:cs typeface="Courier New" panose="02070309020205020404" pitchFamily="49" charset="0"/>
              </a:rPr>
              <a:t>(</a:t>
            </a:r>
            <a:r>
              <a:rPr lang="de-DE" sz="2000" dirty="0" err="1" smtClean="0">
                <a:solidFill>
                  <a:srgbClr val="000000"/>
                </a:solidFill>
                <a:latin typeface="Courier New" panose="02070309020205020404" pitchFamily="49" charset="0"/>
                <a:cs typeface="Courier New" panose="02070309020205020404" pitchFamily="49" charset="0"/>
              </a:rPr>
              <a:t>context</a:t>
            </a:r>
            <a:r>
              <a:rPr lang="de-DE" sz="2000" dirty="0" smtClean="0">
                <a:solidFill>
                  <a:srgbClr val="000000"/>
                </a:solidFill>
                <a:latin typeface="Courier New" panose="02070309020205020404" pitchFamily="49" charset="0"/>
                <a:cs typeface="Courier New" panose="02070309020205020404" pitchFamily="49" charset="0"/>
              </a:rPr>
              <a:t>)</a:t>
            </a:r>
            <a:endParaRPr lang="en-US" sz="2000" dirty="0">
              <a:solidFill>
                <a:srgbClr val="000000"/>
              </a:solidFill>
              <a:latin typeface="Courier New" panose="02070309020205020404" pitchFamily="49" charset="0"/>
              <a:cs typeface="Courier New" panose="02070309020205020404" pitchFamily="49" charset="0"/>
            </a:endParaRPr>
          </a:p>
        </p:txBody>
      </p:sp>
      <p:cxnSp>
        <p:nvCxnSpPr>
          <p:cNvPr id="14" name="Gerade Verbindung mit Pfeil 13"/>
          <p:cNvCxnSpPr/>
          <p:nvPr/>
        </p:nvCxnSpPr>
        <p:spPr bwMode="auto">
          <a:xfrm flipH="1">
            <a:off x="3203848" y="1690372"/>
            <a:ext cx="864096"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Gerade Verbindung mit Pfeil 9"/>
          <p:cNvCxnSpPr>
            <a:stCxn id="8" idx="2"/>
            <a:endCxn id="9" idx="0"/>
          </p:cNvCxnSpPr>
          <p:nvPr/>
        </p:nvCxnSpPr>
        <p:spPr bwMode="auto">
          <a:xfrm>
            <a:off x="1897601" y="3609020"/>
            <a:ext cx="0" cy="3064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Gerade Verbindung mit Pfeil 14"/>
          <p:cNvCxnSpPr>
            <a:stCxn id="9" idx="2"/>
            <a:endCxn id="7" idx="0"/>
          </p:cNvCxnSpPr>
          <p:nvPr/>
        </p:nvCxnSpPr>
        <p:spPr bwMode="auto">
          <a:xfrm>
            <a:off x="1897601" y="4743535"/>
            <a:ext cx="0" cy="2696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Rechteck 16"/>
          <p:cNvSpPr/>
          <p:nvPr/>
        </p:nvSpPr>
        <p:spPr bwMode="auto">
          <a:xfrm>
            <a:off x="3419872" y="1988840"/>
            <a:ext cx="1872208" cy="591055"/>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2400" b="0" i="0" u="none" strike="noStrike" cap="none" normalizeH="0" baseline="0" dirty="0" err="1" smtClean="0">
                <a:ln>
                  <a:noFill/>
                </a:ln>
                <a:solidFill>
                  <a:schemeClr val="tx1"/>
                </a:solidFill>
                <a:effectLst/>
                <a:latin typeface="Arial" charset="0"/>
                <a:ea typeface="ＭＳ Ｐゴシック" charset="-128"/>
                <a:cs typeface="ＭＳ Ｐゴシック" charset="-128"/>
              </a:rPr>
              <a:t>Context</a:t>
            </a:r>
            <a:endParaRPr kumimoji="0" lang="en-US" sz="24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9" name="Gerade Verbindung mit Pfeil 18"/>
          <p:cNvCxnSpPr/>
          <p:nvPr/>
        </p:nvCxnSpPr>
        <p:spPr bwMode="auto">
          <a:xfrm>
            <a:off x="3421120" y="5410260"/>
            <a:ext cx="1656184"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1" name="Gerade Verbindung mit Pfeil 20"/>
          <p:cNvCxnSpPr/>
          <p:nvPr/>
        </p:nvCxnSpPr>
        <p:spPr bwMode="auto">
          <a:xfrm flipH="1">
            <a:off x="3375013" y="5661664"/>
            <a:ext cx="1702291"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22" name="Rechteck 21"/>
          <p:cNvSpPr/>
          <p:nvPr/>
        </p:nvSpPr>
        <p:spPr bwMode="auto">
          <a:xfrm>
            <a:off x="467544" y="4882970"/>
            <a:ext cx="8064896" cy="1088504"/>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5102153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1.11111E-6 -6.91649E-7 L 1.11111E-6 0.47097 " pathEditMode="relative" rAng="0" ptsTypes="AA">
                                      <p:cBhvr>
                                        <p:cTn id="10" dur="2000" fill="hold"/>
                                        <p:tgtEl>
                                          <p:spTgt spid="17"/>
                                        </p:tgtEl>
                                        <p:attrNameLst>
                                          <p:attrName>ppt_x</p:attrName>
                                          <p:attrName>ppt_y</p:attrName>
                                        </p:attrNameLst>
                                      </p:cBhvr>
                                      <p:rCtr x="0" y="2354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1.11111E-6 0.47097 L 0.19687 0.47097 " pathEditMode="relative" rAng="0" ptsTypes="AA">
                                      <p:cBhvr>
                                        <p:cTn id="14" dur="2000" fill="hold"/>
                                        <p:tgtEl>
                                          <p:spTgt spid="17"/>
                                        </p:tgtEl>
                                        <p:attrNameLst>
                                          <p:attrName>ppt_x</p:attrName>
                                          <p:attrName>ppt_y</p:attrName>
                                        </p:attrNameLst>
                                      </p:cBhvr>
                                      <p:rCtr x="9844" y="0"/>
                                    </p:animMotion>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2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Szenarien – </a:t>
            </a:r>
            <a:r>
              <a:rPr lang="de-DE" dirty="0" err="1" smtClean="0"/>
              <a:t>chain</a:t>
            </a:r>
            <a:r>
              <a:rPr lang="de-DE" dirty="0" smtClean="0"/>
              <a:t> </a:t>
            </a:r>
            <a:r>
              <a:rPr lang="de-DE" dirty="0" err="1" smtClean="0"/>
              <a:t>of</a:t>
            </a:r>
            <a:r>
              <a:rPr lang="de-DE" dirty="0" smtClean="0"/>
              <a:t> </a:t>
            </a:r>
            <a:r>
              <a:rPr lang="de-DE" dirty="0" err="1" smtClean="0"/>
              <a:t>responsibility</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27</a:t>
            </a:fld>
            <a:endParaRPr lang="de-DE" dirty="0"/>
          </a:p>
        </p:txBody>
      </p:sp>
      <p:sp>
        <p:nvSpPr>
          <p:cNvPr id="6" name="Rechteck 5"/>
          <p:cNvSpPr/>
          <p:nvPr/>
        </p:nvSpPr>
        <p:spPr bwMode="auto">
          <a:xfrm>
            <a:off x="637461" y="1346899"/>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Container</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8" name="Rechteck 7"/>
          <p:cNvSpPr/>
          <p:nvPr/>
        </p:nvSpPr>
        <p:spPr bwMode="auto">
          <a:xfrm>
            <a:off x="637461" y="2780928"/>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a:t>
            </a:r>
            <a:r>
              <a:rPr kumimoji="0" lang="de-DE" sz="3200" b="0" i="0" u="none" strike="noStrike" cap="none" normalizeH="0" dirty="0" smtClean="0">
                <a:ln>
                  <a:noFill/>
                </a:ln>
                <a:solidFill>
                  <a:schemeClr val="tx1"/>
                </a:solidFill>
                <a:effectLst/>
                <a:latin typeface="Arial" charset="0"/>
                <a:ea typeface="ＭＳ Ｐゴシック" charset="-128"/>
                <a:cs typeface="ＭＳ Ｐゴシック" charset="-128"/>
              </a:rPr>
              <a:t> A</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9" name="Rechteck 8"/>
          <p:cNvSpPr/>
          <p:nvPr/>
        </p:nvSpPr>
        <p:spPr bwMode="auto">
          <a:xfrm>
            <a:off x="637461" y="3915443"/>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 B</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7" name="Rechteck 6"/>
          <p:cNvSpPr/>
          <p:nvPr/>
        </p:nvSpPr>
        <p:spPr bwMode="auto">
          <a:xfrm>
            <a:off x="637461" y="5013176"/>
            <a:ext cx="2520280" cy="828092"/>
          </a:xfrm>
          <a:prstGeom prst="rect">
            <a:avLst/>
          </a:prstGeom>
          <a:solidFill>
            <a:srgbClr val="FF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de-DE" sz="3200" b="0" i="0" u="none" strike="noStrike" cap="none" normalizeH="0" baseline="0" dirty="0" smtClean="0">
                <a:ln>
                  <a:noFill/>
                </a:ln>
                <a:solidFill>
                  <a:schemeClr val="tx1"/>
                </a:solidFill>
                <a:effectLst/>
                <a:latin typeface="Arial" charset="0"/>
                <a:ea typeface="ＭＳ Ｐゴシック" charset="-128"/>
                <a:cs typeface="ＭＳ Ｐゴシック" charset="-128"/>
              </a:rPr>
              <a:t>Command C</a:t>
            </a:r>
            <a:endParaRPr kumimoji="0" lang="en-US"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cxnSp>
        <p:nvCxnSpPr>
          <p:cNvPr id="11" name="Gerade Verbindung mit Pfeil 10"/>
          <p:cNvCxnSpPr>
            <a:stCxn id="6" idx="2"/>
          </p:cNvCxnSpPr>
          <p:nvPr/>
        </p:nvCxnSpPr>
        <p:spPr bwMode="auto">
          <a:xfrm>
            <a:off x="1897601" y="2174991"/>
            <a:ext cx="0" cy="576064"/>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2" name="Textfeld 11"/>
          <p:cNvSpPr txBox="1"/>
          <p:nvPr/>
        </p:nvSpPr>
        <p:spPr>
          <a:xfrm>
            <a:off x="3563888" y="1490317"/>
            <a:ext cx="5262979" cy="400110"/>
          </a:xfrm>
          <a:prstGeom prst="rect">
            <a:avLst/>
          </a:prstGeom>
          <a:noFill/>
        </p:spPr>
        <p:txBody>
          <a:bodyPr wrap="none" rtlCol="0">
            <a:spAutoFit/>
          </a:bodyPr>
          <a:lstStyle/>
          <a:p>
            <a:r>
              <a:rPr lang="de-DE" sz="2000" dirty="0" err="1" smtClean="0">
                <a:solidFill>
                  <a:srgbClr val="000000"/>
                </a:solidFill>
                <a:latin typeface="Courier New" panose="02070309020205020404" pitchFamily="49" charset="0"/>
                <a:cs typeface="Courier New" panose="02070309020205020404" pitchFamily="49" charset="0"/>
              </a:rPr>
              <a:t>Container.executeAsChain</a:t>
            </a:r>
            <a:r>
              <a:rPr lang="de-DE" sz="2000" dirty="0" smtClean="0">
                <a:solidFill>
                  <a:srgbClr val="000000"/>
                </a:solidFill>
                <a:latin typeface="Courier New" panose="02070309020205020404" pitchFamily="49" charset="0"/>
                <a:cs typeface="Courier New" panose="02070309020205020404" pitchFamily="49" charset="0"/>
              </a:rPr>
              <a:t>(</a:t>
            </a:r>
            <a:r>
              <a:rPr lang="de-DE" sz="2000" dirty="0" err="1" smtClean="0">
                <a:solidFill>
                  <a:srgbClr val="000000"/>
                </a:solidFill>
                <a:latin typeface="Courier New" panose="02070309020205020404" pitchFamily="49" charset="0"/>
                <a:cs typeface="Courier New" panose="02070309020205020404" pitchFamily="49" charset="0"/>
              </a:rPr>
              <a:t>context</a:t>
            </a:r>
            <a:r>
              <a:rPr lang="de-DE" sz="2000" dirty="0" smtClean="0">
                <a:solidFill>
                  <a:srgbClr val="000000"/>
                </a:solidFill>
                <a:latin typeface="Courier New" panose="02070309020205020404" pitchFamily="49" charset="0"/>
                <a:cs typeface="Courier New" panose="02070309020205020404" pitchFamily="49" charset="0"/>
              </a:rPr>
              <a:t>)</a:t>
            </a:r>
            <a:endParaRPr lang="en-US" sz="2000" dirty="0">
              <a:solidFill>
                <a:srgbClr val="000000"/>
              </a:solidFill>
              <a:latin typeface="Courier New" panose="02070309020205020404" pitchFamily="49" charset="0"/>
              <a:cs typeface="Courier New" panose="02070309020205020404" pitchFamily="49" charset="0"/>
            </a:endParaRPr>
          </a:p>
        </p:txBody>
      </p:sp>
      <p:cxnSp>
        <p:nvCxnSpPr>
          <p:cNvPr id="14" name="Gerade Verbindung mit Pfeil 13"/>
          <p:cNvCxnSpPr/>
          <p:nvPr/>
        </p:nvCxnSpPr>
        <p:spPr bwMode="auto">
          <a:xfrm flipH="1">
            <a:off x="3203848" y="1690372"/>
            <a:ext cx="288032" cy="0"/>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0" name="Gerade Verbindung mit Pfeil 9"/>
          <p:cNvCxnSpPr>
            <a:stCxn id="8" idx="2"/>
            <a:endCxn id="9" idx="0"/>
          </p:cNvCxnSpPr>
          <p:nvPr/>
        </p:nvCxnSpPr>
        <p:spPr bwMode="auto">
          <a:xfrm>
            <a:off x="1897601" y="3609020"/>
            <a:ext cx="0" cy="30642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5" name="Gerade Verbindung mit Pfeil 14"/>
          <p:cNvCxnSpPr>
            <a:stCxn id="9" idx="2"/>
            <a:endCxn id="7" idx="0"/>
          </p:cNvCxnSpPr>
          <p:nvPr/>
        </p:nvCxnSpPr>
        <p:spPr bwMode="auto">
          <a:xfrm>
            <a:off x="1897601" y="4743535"/>
            <a:ext cx="0" cy="26964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16" name="Gerade Verbindung mit Pfeil 15"/>
          <p:cNvCxnSpPr/>
          <p:nvPr/>
        </p:nvCxnSpPr>
        <p:spPr bwMode="auto">
          <a:xfrm flipV="1">
            <a:off x="3419872" y="2174991"/>
            <a:ext cx="1656184" cy="20102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7" name="Textfeld 16"/>
          <p:cNvSpPr txBox="1"/>
          <p:nvPr/>
        </p:nvSpPr>
        <p:spPr>
          <a:xfrm>
            <a:off x="4164052" y="3408965"/>
            <a:ext cx="2031325" cy="400110"/>
          </a:xfrm>
          <a:prstGeom prst="rect">
            <a:avLst/>
          </a:prstGeom>
          <a:noFill/>
        </p:spPr>
        <p:txBody>
          <a:bodyPr wrap="none" rtlCol="0">
            <a:spAutoFit/>
          </a:bodyPr>
          <a:lstStyle/>
          <a:p>
            <a:r>
              <a:rPr lang="de-DE" sz="2000" dirty="0" err="1" smtClean="0">
                <a:solidFill>
                  <a:srgbClr val="000000"/>
                </a:solidFill>
                <a:latin typeface="Courier New" panose="02070309020205020404" pitchFamily="49" charset="0"/>
                <a:cs typeface="Courier New" panose="02070309020205020404" pitchFamily="49" charset="0"/>
              </a:rPr>
              <a:t>return</a:t>
            </a:r>
            <a:r>
              <a:rPr lang="de-DE" sz="2000" dirty="0" smtClean="0">
                <a:solidFill>
                  <a:srgbClr val="000000"/>
                </a:solidFill>
                <a:latin typeface="Courier New" panose="02070309020205020404" pitchFamily="49" charset="0"/>
                <a:cs typeface="Courier New" panose="02070309020205020404" pitchFamily="49" charset="0"/>
              </a:rPr>
              <a:t> </a:t>
            </a:r>
            <a:r>
              <a:rPr lang="de-DE" sz="2000" dirty="0" err="1" smtClean="0">
                <a:solidFill>
                  <a:srgbClr val="000000"/>
                </a:solidFill>
                <a:latin typeface="Courier New" panose="02070309020205020404" pitchFamily="49" charset="0"/>
                <a:cs typeface="Courier New" panose="02070309020205020404" pitchFamily="49" charset="0"/>
              </a:rPr>
              <a:t>false</a:t>
            </a:r>
            <a:endParaRPr lang="en-US" sz="2000" dirty="0">
              <a:solidFill>
                <a:srgbClr val="0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55708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124744"/>
            <a:ext cx="5414169" cy="48006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hteck 2"/>
          <p:cNvSpPr/>
          <p:nvPr/>
        </p:nvSpPr>
        <p:spPr bwMode="auto">
          <a:xfrm>
            <a:off x="467544" y="1124744"/>
            <a:ext cx="6696744" cy="1515244"/>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2" name="Titel 1"/>
          <p:cNvSpPr>
            <a:spLocks noGrp="1"/>
          </p:cNvSpPr>
          <p:nvPr>
            <p:ph type="title"/>
          </p:nvPr>
        </p:nvSpPr>
        <p:spPr>
          <a:xfrm>
            <a:off x="467544" y="303063"/>
            <a:ext cx="8208912" cy="1071033"/>
          </a:xfrm>
        </p:spPr>
        <p:txBody>
          <a:bodyPr/>
          <a:lstStyle/>
          <a:p>
            <a:r>
              <a:rPr lang="de-DE" dirty="0" err="1" smtClean="0"/>
              <a:t>Extract</a:t>
            </a:r>
            <a:r>
              <a:rPr lang="de-DE" dirty="0" smtClean="0"/>
              <a:t> </a:t>
            </a:r>
            <a:r>
              <a:rPr lang="de-DE" dirty="0" err="1" smtClean="0"/>
              <a:t>Method</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28</a:t>
            </a:fld>
            <a:endParaRPr lang="de-DE" dirty="0"/>
          </a:p>
        </p:txBody>
      </p:sp>
      <p:sp>
        <p:nvSpPr>
          <p:cNvPr id="11" name="Rechteck 10"/>
          <p:cNvSpPr/>
          <p:nvPr/>
        </p:nvSpPr>
        <p:spPr bwMode="auto">
          <a:xfrm>
            <a:off x="467544" y="4869159"/>
            <a:ext cx="6696744" cy="1076739"/>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2" name="Rechteck 11"/>
          <p:cNvSpPr/>
          <p:nvPr/>
        </p:nvSpPr>
        <p:spPr bwMode="auto">
          <a:xfrm>
            <a:off x="473187" y="2708920"/>
            <a:ext cx="6696744" cy="2088232"/>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169716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12"/>
                                        </p:tgtEl>
                                        <p:attrNameLst>
                                          <p:attrName>fillcolor</p:attrName>
                                        </p:attrNameLst>
                                      </p:cBhvr>
                                      <p:to>
                                        <a:srgbClr val="DF524F"/>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1"/>
                                        </p:tgtEl>
                                        <p:attrNameLst>
                                          <p:attrName>fillcolor</p:attrName>
                                        </p:attrNameLst>
                                      </p:cBhvr>
                                      <p:to>
                                        <a:srgbClr val="DF524F"/>
                                      </p:to>
                                    </p:animClr>
                                    <p:set>
                                      <p:cBhvr>
                                        <p:cTn id="11" dur="2000" fill="hold"/>
                                        <p:tgtEl>
                                          <p:spTgt spid="11"/>
                                        </p:tgtEl>
                                        <p:attrNameLst>
                                          <p:attrName>fill.type</p:attrName>
                                        </p:attrNameLst>
                                      </p:cBhvr>
                                      <p:to>
                                        <p:strVal val="solid"/>
                                      </p:to>
                                    </p:set>
                                    <p:set>
                                      <p:cBhvr>
                                        <p:cTn id="12" dur="20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24975" y="3742"/>
            <a:ext cx="8208912" cy="1071033"/>
          </a:xfrm>
        </p:spPr>
        <p:txBody>
          <a:bodyPr/>
          <a:lstStyle/>
          <a:p>
            <a:r>
              <a:rPr lang="de-DE" dirty="0" smtClean="0"/>
              <a:t>Aufteilung in </a:t>
            </a:r>
            <a:r>
              <a:rPr lang="de-DE" dirty="0" err="1" smtClean="0"/>
              <a:t>Commands</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29</a:t>
            </a:fld>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975" y="980728"/>
            <a:ext cx="6379273" cy="1441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564903"/>
            <a:ext cx="7531401" cy="331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hteck 9"/>
          <p:cNvSpPr/>
          <p:nvPr/>
        </p:nvSpPr>
        <p:spPr bwMode="auto">
          <a:xfrm>
            <a:off x="286408" y="2564902"/>
            <a:ext cx="7885992" cy="3314139"/>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Rechteck 8"/>
          <p:cNvSpPr/>
          <p:nvPr/>
        </p:nvSpPr>
        <p:spPr bwMode="auto">
          <a:xfrm>
            <a:off x="286408" y="838046"/>
            <a:ext cx="7885992" cy="1584232"/>
          </a:xfrm>
          <a:prstGeom prst="rect">
            <a:avLst/>
          </a:prstGeom>
          <a:solidFill>
            <a:srgbClr val="FFFFCC">
              <a:alpha val="21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4055642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rgbClr val="FDCCBF"/>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10"/>
                                        </p:tgtEl>
                                        <p:attrNameLst>
                                          <p:attrName>fillcolor</p:attrName>
                                        </p:attrNameLst>
                                      </p:cBhvr>
                                      <p:to>
                                        <a:srgbClr val="FDCCBF"/>
                                      </p:to>
                                    </p:animClr>
                                    <p:set>
                                      <p:cBhvr>
                                        <p:cTn id="13" dur="2000" fill="hold"/>
                                        <p:tgtEl>
                                          <p:spTgt spid="10"/>
                                        </p:tgtEl>
                                        <p:attrNameLst>
                                          <p:attrName>fill.type</p:attrName>
                                        </p:attrNameLst>
                                      </p:cBhvr>
                                      <p:to>
                                        <p:strVal val="solid"/>
                                      </p:to>
                                    </p:set>
                                    <p:set>
                                      <p:cBhvr>
                                        <p:cTn id="14" dur="2000" fill="hold"/>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AE3A7DDC-F475-43AE-8DF0-0878001ECA7B}" type="datetime2">
              <a:rPr lang="de-DE" smtClean="0"/>
              <a:t>Freitag, 10. Oktober 2014</a:t>
            </a:fld>
            <a:endParaRPr lang="de-DE" dirty="0"/>
          </a:p>
        </p:txBody>
      </p:sp>
      <p:sp>
        <p:nvSpPr>
          <p:cNvPr id="3" name="Foliennummernplatzhalter 2"/>
          <p:cNvSpPr>
            <a:spLocks noGrp="1"/>
          </p:cNvSpPr>
          <p:nvPr>
            <p:ph type="sldNum" sz="quarter" idx="11"/>
          </p:nvPr>
        </p:nvSpPr>
        <p:spPr/>
        <p:txBody>
          <a:bodyPr/>
          <a:lstStyle/>
          <a:p>
            <a:fld id="{82183FE7-0049-48F5-AEC7-D407A93291DC}" type="slidenum">
              <a:rPr lang="de-DE" smtClean="0"/>
              <a:pPr/>
              <a:t>3</a:t>
            </a:fld>
            <a:endParaRPr lang="de-DE" dirty="0"/>
          </a:p>
        </p:txBody>
      </p:sp>
      <p:pic>
        <p:nvPicPr>
          <p:cNvPr id="4"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0"/>
            <a:ext cx="9252520" cy="6951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358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76" y="1688976"/>
            <a:ext cx="751522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de-DE" dirty="0" smtClean="0"/>
              <a:t>Neue Implementierung</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30</a:t>
            </a:fld>
            <a:endParaRPr lang="de-DE" dirty="0"/>
          </a:p>
        </p:txBody>
      </p:sp>
      <p:sp>
        <p:nvSpPr>
          <p:cNvPr id="6" name="Rechteck 5"/>
          <p:cNvSpPr/>
          <p:nvPr/>
        </p:nvSpPr>
        <p:spPr bwMode="auto">
          <a:xfrm>
            <a:off x="598753" y="2697051"/>
            <a:ext cx="7110626" cy="864096"/>
          </a:xfrm>
          <a:prstGeom prst="rect">
            <a:avLst/>
          </a:prstGeom>
          <a:solidFill>
            <a:srgbClr val="FF0000">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Textfeld 6"/>
          <p:cNvSpPr txBox="1"/>
          <p:nvPr/>
        </p:nvSpPr>
        <p:spPr>
          <a:xfrm>
            <a:off x="3274585" y="4797152"/>
            <a:ext cx="432048" cy="584775"/>
          </a:xfrm>
          <a:prstGeom prst="rect">
            <a:avLst/>
          </a:prstGeom>
          <a:noFill/>
        </p:spPr>
        <p:txBody>
          <a:bodyPr wrap="square" rtlCol="0">
            <a:spAutoFit/>
          </a:bodyPr>
          <a:lstStyle/>
          <a:p>
            <a:r>
              <a:rPr lang="de-DE" b="1" dirty="0" smtClean="0">
                <a:solidFill>
                  <a:srgbClr val="00009B"/>
                </a:solidFill>
              </a:rPr>
              <a:t>S</a:t>
            </a:r>
            <a:endParaRPr lang="en-US" b="1" dirty="0">
              <a:solidFill>
                <a:srgbClr val="00009B"/>
              </a:solidFill>
            </a:endParaRPr>
          </a:p>
        </p:txBody>
      </p:sp>
      <p:sp>
        <p:nvSpPr>
          <p:cNvPr id="8" name="Textfeld 7"/>
          <p:cNvSpPr txBox="1"/>
          <p:nvPr/>
        </p:nvSpPr>
        <p:spPr>
          <a:xfrm>
            <a:off x="3616941" y="4797152"/>
            <a:ext cx="432048" cy="584775"/>
          </a:xfrm>
          <a:prstGeom prst="rect">
            <a:avLst/>
          </a:prstGeom>
          <a:noFill/>
        </p:spPr>
        <p:txBody>
          <a:bodyPr wrap="square" rtlCol="0">
            <a:spAutoFit/>
          </a:bodyPr>
          <a:lstStyle/>
          <a:p>
            <a:r>
              <a:rPr lang="de-DE" b="1" dirty="0" smtClean="0">
                <a:solidFill>
                  <a:srgbClr val="00009B"/>
                </a:solidFill>
              </a:rPr>
              <a:t>O</a:t>
            </a:r>
            <a:endParaRPr lang="en-US" b="1" dirty="0">
              <a:solidFill>
                <a:srgbClr val="00009B"/>
              </a:solidFill>
            </a:endParaRPr>
          </a:p>
        </p:txBody>
      </p:sp>
      <p:sp>
        <p:nvSpPr>
          <p:cNvPr id="9" name="Textfeld 8"/>
          <p:cNvSpPr txBox="1"/>
          <p:nvPr/>
        </p:nvSpPr>
        <p:spPr>
          <a:xfrm>
            <a:off x="3959297" y="4797152"/>
            <a:ext cx="432048" cy="584775"/>
          </a:xfrm>
          <a:prstGeom prst="rect">
            <a:avLst/>
          </a:prstGeom>
          <a:noFill/>
        </p:spPr>
        <p:txBody>
          <a:bodyPr wrap="square" rtlCol="0">
            <a:spAutoFit/>
          </a:bodyPr>
          <a:lstStyle/>
          <a:p>
            <a:r>
              <a:rPr lang="de-DE" b="1" dirty="0" smtClean="0">
                <a:solidFill>
                  <a:srgbClr val="00009B"/>
                </a:solidFill>
              </a:rPr>
              <a:t>L</a:t>
            </a:r>
            <a:endParaRPr lang="en-US" b="1" dirty="0">
              <a:solidFill>
                <a:srgbClr val="00009B"/>
              </a:solidFill>
            </a:endParaRPr>
          </a:p>
        </p:txBody>
      </p:sp>
      <p:sp>
        <p:nvSpPr>
          <p:cNvPr id="10" name="Textfeld 9"/>
          <p:cNvSpPr txBox="1"/>
          <p:nvPr/>
        </p:nvSpPr>
        <p:spPr>
          <a:xfrm>
            <a:off x="4238282" y="4797152"/>
            <a:ext cx="432048" cy="584775"/>
          </a:xfrm>
          <a:prstGeom prst="rect">
            <a:avLst/>
          </a:prstGeom>
          <a:noFill/>
        </p:spPr>
        <p:txBody>
          <a:bodyPr wrap="square" rtlCol="0">
            <a:spAutoFit/>
          </a:bodyPr>
          <a:lstStyle/>
          <a:p>
            <a:r>
              <a:rPr lang="de-DE" b="1" dirty="0" smtClean="0">
                <a:solidFill>
                  <a:srgbClr val="00009B"/>
                </a:solidFill>
              </a:rPr>
              <a:t>I</a:t>
            </a:r>
            <a:endParaRPr lang="en-US" b="1" dirty="0">
              <a:solidFill>
                <a:srgbClr val="00009B"/>
              </a:solidFill>
            </a:endParaRPr>
          </a:p>
        </p:txBody>
      </p:sp>
      <p:sp>
        <p:nvSpPr>
          <p:cNvPr id="11" name="Textfeld 10"/>
          <p:cNvSpPr txBox="1"/>
          <p:nvPr/>
        </p:nvSpPr>
        <p:spPr>
          <a:xfrm>
            <a:off x="4408630" y="4797152"/>
            <a:ext cx="432048" cy="584775"/>
          </a:xfrm>
          <a:prstGeom prst="rect">
            <a:avLst/>
          </a:prstGeom>
          <a:noFill/>
        </p:spPr>
        <p:txBody>
          <a:bodyPr wrap="square" rtlCol="0">
            <a:spAutoFit/>
          </a:bodyPr>
          <a:lstStyle/>
          <a:p>
            <a:r>
              <a:rPr lang="de-DE" b="1" dirty="0" smtClean="0">
                <a:solidFill>
                  <a:srgbClr val="00009B"/>
                </a:solidFill>
              </a:rPr>
              <a:t>D</a:t>
            </a:r>
            <a:endParaRPr lang="en-US" b="1" dirty="0">
              <a:solidFill>
                <a:srgbClr val="00009B"/>
              </a:solidFill>
            </a:endParaRPr>
          </a:p>
        </p:txBody>
      </p:sp>
      <p:sp>
        <p:nvSpPr>
          <p:cNvPr id="3" name="Pfeil nach rechts 2"/>
          <p:cNvSpPr/>
          <p:nvPr/>
        </p:nvSpPr>
        <p:spPr bwMode="auto">
          <a:xfrm flipH="1">
            <a:off x="4932040" y="4909519"/>
            <a:ext cx="523410" cy="36004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117500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mph" presetSubtype="2" fill="hold" grpId="1" nodeType="clickEffect">
                                  <p:stCondLst>
                                    <p:cond delay="0"/>
                                  </p:stCondLst>
                                  <p:childTnLst>
                                    <p:animClr clrSpc="rgb" dir="cw">
                                      <p:cBhvr override="childStyle">
                                        <p:cTn id="10" dur="2000" fill="hold"/>
                                        <p:tgtEl>
                                          <p:spTgt spid="7"/>
                                        </p:tgtEl>
                                        <p:attrNameLst>
                                          <p:attrName>style.color</p:attrName>
                                        </p:attrNameLst>
                                      </p:cBhvr>
                                      <p:to>
                                        <a:srgbClr val="74C569"/>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mph" presetSubtype="2" fill="hold" grpId="1" nodeType="clickEffect">
                                  <p:stCondLst>
                                    <p:cond delay="0"/>
                                  </p:stCondLst>
                                  <p:childTnLst>
                                    <p:animClr clrSpc="rgb" dir="cw">
                                      <p:cBhvr override="childStyle">
                                        <p:cTn id="18" dur="2000" fill="hold"/>
                                        <p:tgtEl>
                                          <p:spTgt spid="8"/>
                                        </p:tgtEl>
                                        <p:attrNameLst>
                                          <p:attrName>style.color</p:attrName>
                                        </p:attrNameLst>
                                      </p:cBhvr>
                                      <p:to>
                                        <a:srgbClr val="E7E34B"/>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grpId="1" nodeType="clickEffect">
                                  <p:stCondLst>
                                    <p:cond delay="0"/>
                                  </p:stCondLst>
                                  <p:childTnLst>
                                    <p:animClr clrSpc="rgb" dir="cw">
                                      <p:cBhvr override="childStyle">
                                        <p:cTn id="26" dur="2000" fill="hold"/>
                                        <p:tgtEl>
                                          <p:spTgt spid="9"/>
                                        </p:tgtEl>
                                        <p:attrNameLst>
                                          <p:attrName>style.color</p:attrName>
                                        </p:attrNameLst>
                                      </p:cBhvr>
                                      <p:to>
                                        <a:srgbClr val="74C569"/>
                                      </p:to>
                                    </p:animClr>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1" nodeType="clickEffect">
                                  <p:stCondLst>
                                    <p:cond delay="0"/>
                                  </p:stCondLst>
                                  <p:childTnLst>
                                    <p:animClr clrSpc="rgb" dir="cw">
                                      <p:cBhvr override="childStyle">
                                        <p:cTn id="34" dur="2000" fill="hold"/>
                                        <p:tgtEl>
                                          <p:spTgt spid="10"/>
                                        </p:tgtEl>
                                        <p:attrNameLst>
                                          <p:attrName>style.color</p:attrName>
                                        </p:attrNameLst>
                                      </p:cBhvr>
                                      <p:to>
                                        <a:srgbClr val="74C569"/>
                                      </p:to>
                                    </p:animClr>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9" grpId="0"/>
      <p:bldP spid="9" grpId="1"/>
      <p:bldP spid="10" grpId="0"/>
      <p:bldP spid="10" grpId="1"/>
      <p:bldP spid="11"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Spring </a:t>
            </a:r>
            <a:r>
              <a:rPr lang="de-DE" dirty="0" err="1" smtClean="0"/>
              <a:t>inside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31</a:t>
            </a:fld>
            <a:endParaRPr lang="de-DE"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05" y="2348880"/>
            <a:ext cx="81248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22" y="1700808"/>
            <a:ext cx="63246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hteck 11"/>
          <p:cNvSpPr/>
          <p:nvPr/>
        </p:nvSpPr>
        <p:spPr bwMode="auto">
          <a:xfrm>
            <a:off x="378269" y="2382747"/>
            <a:ext cx="7839695" cy="1224136"/>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3" name="Rechteck 12"/>
          <p:cNvSpPr/>
          <p:nvPr/>
        </p:nvSpPr>
        <p:spPr bwMode="auto">
          <a:xfrm>
            <a:off x="378269" y="3725415"/>
            <a:ext cx="7839695" cy="1680989"/>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3" name="Rechteck 2"/>
          <p:cNvSpPr/>
          <p:nvPr/>
        </p:nvSpPr>
        <p:spPr bwMode="auto">
          <a:xfrm>
            <a:off x="378269" y="1624608"/>
            <a:ext cx="7805167" cy="647700"/>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307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14" y="2778208"/>
            <a:ext cx="7086600"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bwMode="auto">
          <a:xfrm>
            <a:off x="370880" y="1230618"/>
            <a:ext cx="7989650" cy="1547589"/>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6" name="Rechteck 15"/>
          <p:cNvSpPr/>
          <p:nvPr/>
        </p:nvSpPr>
        <p:spPr bwMode="auto">
          <a:xfrm>
            <a:off x="393289" y="2636912"/>
            <a:ext cx="7839695" cy="969971"/>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255740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3" grpId="0" animBg="1"/>
      <p:bldP spid="3" grpId="1" animBg="1"/>
      <p:bldP spid="6"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Spring </a:t>
            </a:r>
            <a:r>
              <a:rPr lang="de-DE" dirty="0" err="1" smtClean="0"/>
              <a:t>inside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32</a:t>
            </a:fld>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503872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hteck 6"/>
          <p:cNvSpPr/>
          <p:nvPr/>
        </p:nvSpPr>
        <p:spPr bwMode="auto">
          <a:xfrm>
            <a:off x="513692" y="1750238"/>
            <a:ext cx="7805167" cy="522360"/>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621832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Änderungsstrategie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33</a:t>
            </a:fld>
            <a:endParaRPr lang="de-DE" dirty="0"/>
          </a:p>
        </p:txBody>
      </p:sp>
      <p:sp>
        <p:nvSpPr>
          <p:cNvPr id="6" name="Textfeld 5"/>
          <p:cNvSpPr txBox="1"/>
          <p:nvPr/>
        </p:nvSpPr>
        <p:spPr>
          <a:xfrm>
            <a:off x="467544" y="1942646"/>
            <a:ext cx="8132767" cy="1569660"/>
          </a:xfrm>
          <a:prstGeom prst="rect">
            <a:avLst/>
          </a:prstGeom>
          <a:noFill/>
        </p:spPr>
        <p:txBody>
          <a:bodyPr wrap="square" rtlCol="0">
            <a:spAutoFit/>
          </a:bodyPr>
          <a:lstStyle/>
          <a:p>
            <a:r>
              <a:rPr lang="de-DE" b="1" dirty="0" smtClean="0">
                <a:solidFill>
                  <a:srgbClr val="00009B"/>
                </a:solidFill>
              </a:rPr>
              <a:t>Den Quelltext so umbauen, damit ich meine Änderung später sehr einfach hinzufügen kann.</a:t>
            </a:r>
            <a:endParaRPr lang="en-US" b="1" dirty="0">
              <a:solidFill>
                <a:srgbClr val="00009B"/>
              </a:solidFill>
            </a:endParaRPr>
          </a:p>
        </p:txBody>
      </p:sp>
    </p:spTree>
    <p:extLst>
      <p:ext uri="{BB962C8B-B14F-4D97-AF65-F5344CB8AC3E}">
        <p14:creationId xmlns:p14="http://schemas.microsoft.com/office/powerpoint/2010/main" val="313186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523" y="2065961"/>
            <a:ext cx="79724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612" y="2062430"/>
            <a:ext cx="7743825" cy="3495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el 1"/>
          <p:cNvSpPr>
            <a:spLocks noGrp="1"/>
          </p:cNvSpPr>
          <p:nvPr>
            <p:ph type="title"/>
          </p:nvPr>
        </p:nvSpPr>
        <p:spPr/>
        <p:txBody>
          <a:bodyPr/>
          <a:lstStyle/>
          <a:p>
            <a:r>
              <a:rPr lang="de-DE" dirty="0" smtClean="0"/>
              <a:t>Spring </a:t>
            </a:r>
            <a:r>
              <a:rPr lang="de-DE" dirty="0" err="1" smtClean="0"/>
              <a:t>inside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34</a:t>
            </a:fld>
            <a:endParaRPr lang="de-DE" dirty="0"/>
          </a:p>
        </p:txBody>
      </p:sp>
      <p:sp>
        <p:nvSpPr>
          <p:cNvPr id="6" name="Rechteck 5"/>
          <p:cNvSpPr/>
          <p:nvPr/>
        </p:nvSpPr>
        <p:spPr bwMode="auto">
          <a:xfrm>
            <a:off x="338458" y="3168668"/>
            <a:ext cx="7905950" cy="1617916"/>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pic>
        <p:nvPicPr>
          <p:cNvPr id="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55" y="1570661"/>
            <a:ext cx="6324600" cy="49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Rechteck 13"/>
          <p:cNvSpPr/>
          <p:nvPr/>
        </p:nvSpPr>
        <p:spPr bwMode="auto">
          <a:xfrm>
            <a:off x="344386" y="3176381"/>
            <a:ext cx="7805167" cy="522360"/>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15" name="Rechteck 14"/>
          <p:cNvSpPr/>
          <p:nvPr/>
        </p:nvSpPr>
        <p:spPr bwMode="auto">
          <a:xfrm>
            <a:off x="344385" y="4572189"/>
            <a:ext cx="7805167" cy="522360"/>
          </a:xfrm>
          <a:prstGeom prst="rect">
            <a:avLst/>
          </a:prstGeom>
          <a:solidFill>
            <a:srgbClr val="FFFFCC">
              <a:alpha val="2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144298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099"/>
                                        </p:tgtEl>
                                        <p:attrNameLst>
                                          <p:attrName>style.visibility</p:attrName>
                                        </p:attrNameLst>
                                      </p:cBhvr>
                                      <p:to>
                                        <p:strVal val="visible"/>
                                      </p:to>
                                    </p:se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4" grpId="0" animBg="1"/>
      <p:bldP spid="14" grpId="1"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Spring </a:t>
            </a:r>
            <a:r>
              <a:rPr lang="de-DE" dirty="0" err="1" smtClean="0"/>
              <a:t>inside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35</a:t>
            </a:fld>
            <a:endParaRPr lang="de-DE" dirty="0"/>
          </a:p>
        </p:txBody>
      </p:sp>
      <p:sp>
        <p:nvSpPr>
          <p:cNvPr id="6" name="Textfeld 5"/>
          <p:cNvSpPr txBox="1"/>
          <p:nvPr/>
        </p:nvSpPr>
        <p:spPr>
          <a:xfrm>
            <a:off x="3274585" y="4797152"/>
            <a:ext cx="432048" cy="584775"/>
          </a:xfrm>
          <a:prstGeom prst="rect">
            <a:avLst/>
          </a:prstGeom>
          <a:noFill/>
        </p:spPr>
        <p:txBody>
          <a:bodyPr wrap="square" rtlCol="0">
            <a:spAutoFit/>
          </a:bodyPr>
          <a:lstStyle/>
          <a:p>
            <a:r>
              <a:rPr lang="de-DE" b="1" dirty="0" smtClean="0">
                <a:solidFill>
                  <a:srgbClr val="92D050"/>
                </a:solidFill>
              </a:rPr>
              <a:t>S</a:t>
            </a:r>
            <a:endParaRPr lang="en-US" b="1" dirty="0">
              <a:solidFill>
                <a:srgbClr val="92D050"/>
              </a:solidFill>
            </a:endParaRPr>
          </a:p>
        </p:txBody>
      </p:sp>
      <p:sp>
        <p:nvSpPr>
          <p:cNvPr id="7" name="Textfeld 6"/>
          <p:cNvSpPr txBox="1"/>
          <p:nvPr/>
        </p:nvSpPr>
        <p:spPr>
          <a:xfrm>
            <a:off x="3616941" y="4797152"/>
            <a:ext cx="432048" cy="584775"/>
          </a:xfrm>
          <a:prstGeom prst="rect">
            <a:avLst/>
          </a:prstGeom>
          <a:noFill/>
        </p:spPr>
        <p:txBody>
          <a:bodyPr wrap="square" rtlCol="0">
            <a:spAutoFit/>
          </a:bodyPr>
          <a:lstStyle/>
          <a:p>
            <a:r>
              <a:rPr lang="de-DE" b="1" dirty="0" smtClean="0">
                <a:solidFill>
                  <a:srgbClr val="FFFF00"/>
                </a:solidFill>
              </a:rPr>
              <a:t>O</a:t>
            </a:r>
            <a:endParaRPr lang="en-US" b="1" dirty="0">
              <a:solidFill>
                <a:srgbClr val="FFFF00"/>
              </a:solidFill>
            </a:endParaRPr>
          </a:p>
        </p:txBody>
      </p:sp>
      <p:sp>
        <p:nvSpPr>
          <p:cNvPr id="8" name="Textfeld 7"/>
          <p:cNvSpPr txBox="1"/>
          <p:nvPr/>
        </p:nvSpPr>
        <p:spPr>
          <a:xfrm>
            <a:off x="3959297" y="4797152"/>
            <a:ext cx="432048" cy="584775"/>
          </a:xfrm>
          <a:prstGeom prst="rect">
            <a:avLst/>
          </a:prstGeom>
          <a:noFill/>
        </p:spPr>
        <p:txBody>
          <a:bodyPr wrap="square" rtlCol="0">
            <a:spAutoFit/>
          </a:bodyPr>
          <a:lstStyle/>
          <a:p>
            <a:r>
              <a:rPr lang="de-DE" b="1" dirty="0" smtClean="0">
                <a:solidFill>
                  <a:srgbClr val="92D050"/>
                </a:solidFill>
              </a:rPr>
              <a:t>L</a:t>
            </a:r>
            <a:endParaRPr lang="en-US" b="1" dirty="0">
              <a:solidFill>
                <a:srgbClr val="92D050"/>
              </a:solidFill>
            </a:endParaRPr>
          </a:p>
        </p:txBody>
      </p:sp>
      <p:sp>
        <p:nvSpPr>
          <p:cNvPr id="9" name="Textfeld 8"/>
          <p:cNvSpPr txBox="1"/>
          <p:nvPr/>
        </p:nvSpPr>
        <p:spPr>
          <a:xfrm>
            <a:off x="4238282" y="4797152"/>
            <a:ext cx="432048" cy="584775"/>
          </a:xfrm>
          <a:prstGeom prst="rect">
            <a:avLst/>
          </a:prstGeom>
          <a:noFill/>
        </p:spPr>
        <p:txBody>
          <a:bodyPr wrap="square" rtlCol="0">
            <a:spAutoFit/>
          </a:bodyPr>
          <a:lstStyle/>
          <a:p>
            <a:r>
              <a:rPr lang="de-DE" b="1" dirty="0" smtClean="0">
                <a:solidFill>
                  <a:srgbClr val="92D050"/>
                </a:solidFill>
              </a:rPr>
              <a:t>I</a:t>
            </a:r>
            <a:endParaRPr lang="en-US" b="1" dirty="0">
              <a:solidFill>
                <a:srgbClr val="92D050"/>
              </a:solidFill>
            </a:endParaRPr>
          </a:p>
        </p:txBody>
      </p:sp>
      <p:sp>
        <p:nvSpPr>
          <p:cNvPr id="10" name="Textfeld 9"/>
          <p:cNvSpPr txBox="1"/>
          <p:nvPr/>
        </p:nvSpPr>
        <p:spPr>
          <a:xfrm>
            <a:off x="4408630" y="4797152"/>
            <a:ext cx="432048" cy="584775"/>
          </a:xfrm>
          <a:prstGeom prst="rect">
            <a:avLst/>
          </a:prstGeom>
          <a:noFill/>
        </p:spPr>
        <p:txBody>
          <a:bodyPr wrap="square" rtlCol="0">
            <a:spAutoFit/>
          </a:bodyPr>
          <a:lstStyle/>
          <a:p>
            <a:r>
              <a:rPr lang="de-DE" b="1" dirty="0" smtClean="0">
                <a:solidFill>
                  <a:srgbClr val="00009B"/>
                </a:solidFill>
              </a:rPr>
              <a:t>D</a:t>
            </a:r>
            <a:endParaRPr lang="en-US" b="1" dirty="0">
              <a:solidFill>
                <a:srgbClr val="00009B"/>
              </a:solidFill>
            </a:endParaRP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84784"/>
            <a:ext cx="5038725"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feld 2"/>
          <p:cNvSpPr txBox="1"/>
          <p:nvPr/>
        </p:nvSpPr>
        <p:spPr>
          <a:xfrm>
            <a:off x="467544" y="3706483"/>
            <a:ext cx="4940776" cy="584775"/>
          </a:xfrm>
          <a:prstGeom prst="rect">
            <a:avLst/>
          </a:prstGeom>
          <a:noFill/>
        </p:spPr>
        <p:txBody>
          <a:bodyPr wrap="none" rtlCol="0">
            <a:spAutoFit/>
          </a:bodyPr>
          <a:lstStyle/>
          <a:p>
            <a:r>
              <a:rPr lang="de-DE" b="1" dirty="0" smtClean="0">
                <a:solidFill>
                  <a:srgbClr val="FF0000"/>
                </a:solidFill>
              </a:rPr>
              <a:t>Einfacher geht es nicht !</a:t>
            </a:r>
            <a:endParaRPr lang="en-US" b="1" dirty="0">
              <a:solidFill>
                <a:srgbClr val="FF0000"/>
              </a:solidFill>
            </a:endParaRPr>
          </a:p>
        </p:txBody>
      </p:sp>
      <p:pic>
        <p:nvPicPr>
          <p:cNvPr id="13" name="Picture 4" descr="Bild in Originalgröße anzei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2207043"/>
            <a:ext cx="1499440" cy="1499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986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dir="cw">
                                      <p:cBhvr override="childStyle">
                                        <p:cTn id="25" dur="2000" fill="hold"/>
                                        <p:tgtEl>
                                          <p:spTgt spid="7">
                                            <p:txEl>
                                              <p:pRg st="0" end="0"/>
                                            </p:txEl>
                                          </p:spTgt>
                                        </p:tgtEl>
                                        <p:attrNameLst>
                                          <p:attrName>style.color</p:attrName>
                                        </p:attrNameLst>
                                      </p:cBhvr>
                                      <p:to>
                                        <a:srgbClr val="9DD795"/>
                                      </p:to>
                                    </p:animClr>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1" nodeType="clickEffect">
                                  <p:stCondLst>
                                    <p:cond delay="0"/>
                                  </p:stCondLst>
                                  <p:childTnLst>
                                    <p:animClr clrSpc="rgb" dir="cw">
                                      <p:cBhvr override="childStyle">
                                        <p:cTn id="29" dur="2000" fill="hold"/>
                                        <p:tgtEl>
                                          <p:spTgt spid="10"/>
                                        </p:tgtEl>
                                        <p:attrNameLst>
                                          <p:attrName>style.color</p:attrName>
                                        </p:attrNameLst>
                                      </p:cBhvr>
                                      <p:to>
                                        <a:srgbClr val="9DD795"/>
                                      </p:to>
                                    </p:animClr>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allAtOnce"/>
      <p:bldP spid="8" grpId="0"/>
      <p:bldP spid="9" grpId="0"/>
      <p:bldP spid="10" grpId="0"/>
      <p:bldP spid="10" grpId="1"/>
      <p:bldP spid="3" grpId="0"/>
      <p:bldP spid="3"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344" y="116632"/>
            <a:ext cx="8208912" cy="1071033"/>
          </a:xfrm>
        </p:spPr>
        <p:txBody>
          <a:bodyPr/>
          <a:lstStyle/>
          <a:p>
            <a:r>
              <a:rPr lang="de-DE" dirty="0" smtClean="0"/>
              <a:t>Zusammenfassung</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36</a:t>
            </a:fld>
            <a:endParaRPr lang="de-DE" dirty="0"/>
          </a:p>
        </p:txBody>
      </p:sp>
      <p:sp>
        <p:nvSpPr>
          <p:cNvPr id="12" name="Inhaltsplatzhalter 2"/>
          <p:cNvSpPr txBox="1">
            <a:spLocks/>
          </p:cNvSpPr>
          <p:nvPr/>
        </p:nvSpPr>
        <p:spPr bwMode="auto">
          <a:xfrm>
            <a:off x="483344" y="1140307"/>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Eine neue Validierung benötigt </a:t>
            </a:r>
            <a:r>
              <a:rPr lang="de-DE" sz="2800" b="1" kern="0" dirty="0" smtClean="0">
                <a:solidFill>
                  <a:srgbClr val="00009B"/>
                </a:solidFill>
              </a:rPr>
              <a:t>keine</a:t>
            </a:r>
            <a:r>
              <a:rPr lang="de-DE" sz="2800" kern="0" dirty="0" smtClean="0">
                <a:solidFill>
                  <a:srgbClr val="00009B"/>
                </a:solidFill>
              </a:rPr>
              <a:t> </a:t>
            </a:r>
            <a:r>
              <a:rPr lang="de-DE" sz="2800" b="1" kern="0" dirty="0" smtClean="0">
                <a:solidFill>
                  <a:srgbClr val="00009B"/>
                </a:solidFill>
              </a:rPr>
              <a:t>Modifikation</a:t>
            </a:r>
            <a:r>
              <a:rPr lang="de-DE" sz="2800" kern="0" dirty="0" smtClean="0">
                <a:solidFill>
                  <a:srgbClr val="00009B"/>
                </a:solidFill>
              </a:rPr>
              <a:t> des Codes mehr.</a:t>
            </a:r>
            <a:endParaRPr lang="en-US" sz="2800" kern="0" dirty="0">
              <a:solidFill>
                <a:srgbClr val="00009B"/>
              </a:solidFill>
            </a:endParaRPr>
          </a:p>
        </p:txBody>
      </p:sp>
      <p:sp>
        <p:nvSpPr>
          <p:cNvPr id="3" name="Textfeld 2"/>
          <p:cNvSpPr txBox="1"/>
          <p:nvPr/>
        </p:nvSpPr>
        <p:spPr>
          <a:xfrm>
            <a:off x="1259632" y="1784023"/>
            <a:ext cx="4658648" cy="584775"/>
          </a:xfrm>
          <a:prstGeom prst="rect">
            <a:avLst/>
          </a:prstGeom>
          <a:noFill/>
          <a:scene3d>
            <a:camera prst="orthographicFront">
              <a:rot lat="0" lon="0" rev="2700000"/>
            </a:camera>
            <a:lightRig rig="threePt" dir="t"/>
          </a:scene3d>
        </p:spPr>
        <p:txBody>
          <a:bodyPr wrap="none" rtlCol="0">
            <a:spAutoFit/>
          </a:bodyPr>
          <a:lstStyle/>
          <a:p>
            <a:r>
              <a:rPr lang="de-DE" b="1" dirty="0" err="1" smtClean="0">
                <a:solidFill>
                  <a:srgbClr val="FF0000"/>
                </a:solidFill>
              </a:rPr>
              <a:t>You</a:t>
            </a:r>
            <a:r>
              <a:rPr lang="de-DE" b="1" dirty="0" smtClean="0">
                <a:solidFill>
                  <a:srgbClr val="FF0000"/>
                </a:solidFill>
              </a:rPr>
              <a:t> </a:t>
            </a:r>
            <a:r>
              <a:rPr lang="de-DE" b="1" dirty="0" err="1" smtClean="0">
                <a:solidFill>
                  <a:srgbClr val="FF0000"/>
                </a:solidFill>
              </a:rPr>
              <a:t>ain‘t</a:t>
            </a:r>
            <a:r>
              <a:rPr lang="de-DE" b="1" dirty="0" smtClean="0">
                <a:solidFill>
                  <a:srgbClr val="FF0000"/>
                </a:solidFill>
              </a:rPr>
              <a:t> </a:t>
            </a:r>
            <a:r>
              <a:rPr lang="de-DE" b="1" dirty="0" err="1" smtClean="0">
                <a:solidFill>
                  <a:srgbClr val="FF0000"/>
                </a:solidFill>
              </a:rPr>
              <a:t>gonna</a:t>
            </a:r>
            <a:r>
              <a:rPr lang="de-DE" b="1" dirty="0" smtClean="0">
                <a:solidFill>
                  <a:srgbClr val="FF0000"/>
                </a:solidFill>
              </a:rPr>
              <a:t> </a:t>
            </a:r>
            <a:r>
              <a:rPr lang="de-DE" b="1" dirty="0" err="1" smtClean="0">
                <a:solidFill>
                  <a:srgbClr val="FF0000"/>
                </a:solidFill>
              </a:rPr>
              <a:t>need</a:t>
            </a:r>
            <a:r>
              <a:rPr lang="de-DE" b="1" dirty="0" smtClean="0">
                <a:solidFill>
                  <a:srgbClr val="FF0000"/>
                </a:solidFill>
              </a:rPr>
              <a:t> </a:t>
            </a:r>
            <a:r>
              <a:rPr lang="de-DE" b="1" dirty="0" err="1" smtClean="0">
                <a:solidFill>
                  <a:srgbClr val="FF0000"/>
                </a:solidFill>
              </a:rPr>
              <a:t>it</a:t>
            </a:r>
            <a:endParaRPr lang="en-US" b="1" dirty="0">
              <a:solidFill>
                <a:srgbClr val="FF0000"/>
              </a:solidFill>
            </a:endParaRPr>
          </a:p>
        </p:txBody>
      </p:sp>
    </p:spTree>
    <p:extLst>
      <p:ext uri="{BB962C8B-B14F-4D97-AF65-F5344CB8AC3E}">
        <p14:creationId xmlns:p14="http://schemas.microsoft.com/office/powerpoint/2010/main" val="2640424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Anforderung war …</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37</a:t>
            </a:fld>
            <a:endParaRPr lang="de-DE" dirty="0"/>
          </a:p>
        </p:txBody>
      </p:sp>
      <p:sp>
        <p:nvSpPr>
          <p:cNvPr id="6" name="Inhaltsplatzhalter 4"/>
          <p:cNvSpPr>
            <a:spLocks noGrp="1"/>
          </p:cNvSpPr>
          <p:nvPr>
            <p:ph sz="quarter" idx="10"/>
          </p:nvPr>
        </p:nvSpPr>
        <p:spPr>
          <a:xfrm>
            <a:off x="467544" y="1315449"/>
            <a:ext cx="8207375" cy="4392488"/>
          </a:xfrm>
        </p:spPr>
        <p:txBody>
          <a:bodyPr/>
          <a:lstStyle/>
          <a:p>
            <a:pPr marL="0" indent="0">
              <a:buNone/>
            </a:pPr>
            <a:r>
              <a:rPr lang="de-DE" dirty="0" smtClean="0">
                <a:solidFill>
                  <a:srgbClr val="00009B"/>
                </a:solidFill>
              </a:rPr>
              <a:t>Als Security Verantwortlicher möchte ich nur Passwörter im System zulassen, die mindestens eine Zahl beinhalten, damit das Passwort sichererer wird. Die Regeln der Vorversionen bleiben erhalten. </a:t>
            </a:r>
            <a:r>
              <a:rPr lang="de-DE" b="1" dirty="0" smtClean="0">
                <a:solidFill>
                  <a:srgbClr val="FF0000"/>
                </a:solidFill>
              </a:rPr>
              <a:t>Weitere Regeln werden in den nächsten Versionen folgen.</a:t>
            </a:r>
          </a:p>
          <a:p>
            <a:pPr marL="0" indent="0">
              <a:buNone/>
            </a:pPr>
            <a:endParaRPr lang="de-DE" dirty="0">
              <a:solidFill>
                <a:srgbClr val="00009B"/>
              </a:solidFill>
            </a:endParaRPr>
          </a:p>
          <a:p>
            <a:pPr marL="0" indent="0">
              <a:buNone/>
            </a:pPr>
            <a:r>
              <a:rPr lang="de-DE" dirty="0" smtClean="0">
                <a:solidFill>
                  <a:srgbClr val="00009B"/>
                </a:solidFill>
              </a:rPr>
              <a:t>Akzeptanzkriterien:</a:t>
            </a:r>
          </a:p>
          <a:p>
            <a:pPr>
              <a:buFontTx/>
              <a:buChar char="-"/>
            </a:pPr>
            <a:r>
              <a:rPr lang="de-DE" dirty="0" smtClean="0">
                <a:solidFill>
                  <a:srgbClr val="00009B"/>
                </a:solidFill>
              </a:rPr>
              <a:t>Alt: Das Passwort muss mindestens 12 Zeichen lang sein (V1.0)</a:t>
            </a:r>
          </a:p>
          <a:p>
            <a:pPr>
              <a:buFontTx/>
              <a:buChar char="-"/>
            </a:pPr>
            <a:r>
              <a:rPr lang="de-DE" dirty="0" smtClean="0">
                <a:solidFill>
                  <a:srgbClr val="00009B"/>
                </a:solidFill>
              </a:rPr>
              <a:t>Alt: Das Passwort muss mindestens zwei Großbuchstaben enthalten (V1.2)</a:t>
            </a:r>
          </a:p>
          <a:p>
            <a:pPr>
              <a:buFontTx/>
              <a:buChar char="-"/>
            </a:pPr>
            <a:r>
              <a:rPr lang="de-DE" dirty="0" smtClean="0">
                <a:solidFill>
                  <a:srgbClr val="00009B"/>
                </a:solidFill>
              </a:rPr>
              <a:t>Neu: Das Passwort muss mindestens zwei Zahlen beinhalten.</a:t>
            </a:r>
            <a:endParaRPr lang="en-US" dirty="0">
              <a:solidFill>
                <a:srgbClr val="00009B"/>
              </a:solidFill>
            </a:endParaRPr>
          </a:p>
        </p:txBody>
      </p:sp>
    </p:spTree>
    <p:extLst>
      <p:ext uri="{BB962C8B-B14F-4D97-AF65-F5344CB8AC3E}">
        <p14:creationId xmlns:p14="http://schemas.microsoft.com/office/powerpoint/2010/main" val="1001276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344" y="116632"/>
            <a:ext cx="8208912" cy="1071033"/>
          </a:xfrm>
        </p:spPr>
        <p:txBody>
          <a:bodyPr/>
          <a:lstStyle/>
          <a:p>
            <a:r>
              <a:rPr lang="de-DE" dirty="0" smtClean="0"/>
              <a:t>Zusammenfassung</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38</a:t>
            </a:fld>
            <a:endParaRPr lang="de-DE" dirty="0"/>
          </a:p>
        </p:txBody>
      </p:sp>
      <p:sp>
        <p:nvSpPr>
          <p:cNvPr id="12" name="Inhaltsplatzhalter 2"/>
          <p:cNvSpPr txBox="1">
            <a:spLocks/>
          </p:cNvSpPr>
          <p:nvPr/>
        </p:nvSpPr>
        <p:spPr bwMode="auto">
          <a:xfrm>
            <a:off x="483344" y="1140307"/>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Eine neue Validierung benötigt </a:t>
            </a:r>
            <a:r>
              <a:rPr lang="de-DE" sz="2800" b="1" kern="0" dirty="0" smtClean="0">
                <a:solidFill>
                  <a:srgbClr val="00009B"/>
                </a:solidFill>
              </a:rPr>
              <a:t>keine</a:t>
            </a:r>
            <a:r>
              <a:rPr lang="de-DE" sz="2800" kern="0" dirty="0" smtClean="0">
                <a:solidFill>
                  <a:srgbClr val="00009B"/>
                </a:solidFill>
              </a:rPr>
              <a:t> </a:t>
            </a:r>
            <a:r>
              <a:rPr lang="de-DE" sz="2800" b="1" kern="0" dirty="0" smtClean="0">
                <a:solidFill>
                  <a:srgbClr val="00009B"/>
                </a:solidFill>
              </a:rPr>
              <a:t>Modifikation</a:t>
            </a:r>
            <a:r>
              <a:rPr lang="de-DE" sz="2800" kern="0" dirty="0" smtClean="0">
                <a:solidFill>
                  <a:srgbClr val="00009B"/>
                </a:solidFill>
              </a:rPr>
              <a:t> des Codes mehr.</a:t>
            </a:r>
            <a:endParaRPr lang="en-US" sz="2800" kern="0" dirty="0">
              <a:solidFill>
                <a:srgbClr val="00009B"/>
              </a:solidFill>
            </a:endParaRPr>
          </a:p>
        </p:txBody>
      </p:sp>
      <p:sp>
        <p:nvSpPr>
          <p:cNvPr id="13" name="Inhaltsplatzhalter 2"/>
          <p:cNvSpPr txBox="1">
            <a:spLocks/>
          </p:cNvSpPr>
          <p:nvPr/>
        </p:nvSpPr>
        <p:spPr bwMode="auto">
          <a:xfrm>
            <a:off x="448776" y="2999515"/>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OCP: Offen für Veränderung, geschlossen für Modifikation</a:t>
            </a:r>
            <a:endParaRPr lang="en-US" sz="2800" kern="0" dirty="0">
              <a:solidFill>
                <a:srgbClr val="00009B"/>
              </a:solidFill>
            </a:endParaRPr>
          </a:p>
        </p:txBody>
      </p:sp>
      <p:sp>
        <p:nvSpPr>
          <p:cNvPr id="14" name="Inhaltsplatzhalter 2"/>
          <p:cNvSpPr txBox="1">
            <a:spLocks/>
          </p:cNvSpPr>
          <p:nvPr/>
        </p:nvSpPr>
        <p:spPr bwMode="auto">
          <a:xfrm>
            <a:off x="448777" y="2022369"/>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Ich erzeuge nur neuen Code und modifiziere die Konfiguration.</a:t>
            </a:r>
            <a:endParaRPr lang="en-US" sz="2800" kern="0" dirty="0">
              <a:solidFill>
                <a:srgbClr val="00009B"/>
              </a:solidFill>
            </a:endParaRPr>
          </a:p>
        </p:txBody>
      </p:sp>
      <p:sp>
        <p:nvSpPr>
          <p:cNvPr id="15" name="Inhaltsplatzhalter 2"/>
          <p:cNvSpPr txBox="1">
            <a:spLocks/>
          </p:cNvSpPr>
          <p:nvPr/>
        </p:nvSpPr>
        <p:spPr bwMode="auto">
          <a:xfrm>
            <a:off x="415081" y="3994645"/>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Die Veränderung war nur möglich, weil ich Tests hatte bzw. geschrieben habe.</a:t>
            </a:r>
            <a:endParaRPr lang="en-US" sz="2800" kern="0" dirty="0">
              <a:solidFill>
                <a:srgbClr val="00009B"/>
              </a:solidFill>
            </a:endParaRPr>
          </a:p>
        </p:txBody>
      </p:sp>
      <p:sp>
        <p:nvSpPr>
          <p:cNvPr id="16" name="Inhaltsplatzhalter 2"/>
          <p:cNvSpPr txBox="1">
            <a:spLocks/>
          </p:cNvSpPr>
          <p:nvPr/>
        </p:nvSpPr>
        <p:spPr bwMode="auto">
          <a:xfrm>
            <a:off x="398146" y="4858252"/>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Ein Framework für </a:t>
            </a:r>
            <a:r>
              <a:rPr lang="de-DE" sz="2800" kern="0" dirty="0" err="1" smtClean="0">
                <a:solidFill>
                  <a:srgbClr val="00009B"/>
                </a:solidFill>
              </a:rPr>
              <a:t>CoR</a:t>
            </a:r>
            <a:r>
              <a:rPr lang="de-DE" sz="2800" kern="0" dirty="0" smtClean="0">
                <a:solidFill>
                  <a:srgbClr val="00009B"/>
                </a:solidFill>
              </a:rPr>
              <a:t> o.ä. ist nicht nötig, hilft aber sofort „richtig“ anzufangen.</a:t>
            </a:r>
            <a:endParaRPr lang="en-US" sz="2800" kern="0" dirty="0">
              <a:solidFill>
                <a:srgbClr val="00009B"/>
              </a:solidFill>
            </a:endParaRPr>
          </a:p>
        </p:txBody>
      </p:sp>
    </p:spTree>
    <p:extLst>
      <p:ext uri="{BB962C8B-B14F-4D97-AF65-F5344CB8AC3E}">
        <p14:creationId xmlns:p14="http://schemas.microsoft.com/office/powerpoint/2010/main" val="52327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83344" y="116632"/>
            <a:ext cx="8208912" cy="1071033"/>
          </a:xfrm>
        </p:spPr>
        <p:txBody>
          <a:bodyPr/>
          <a:lstStyle/>
          <a:p>
            <a:r>
              <a:rPr lang="de-DE" dirty="0" smtClean="0"/>
              <a:t>Zusammenfassung</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39</a:t>
            </a:fld>
            <a:endParaRPr lang="de-DE" dirty="0"/>
          </a:p>
        </p:txBody>
      </p:sp>
      <p:sp>
        <p:nvSpPr>
          <p:cNvPr id="12" name="Inhaltsplatzhalter 2"/>
          <p:cNvSpPr txBox="1">
            <a:spLocks/>
          </p:cNvSpPr>
          <p:nvPr/>
        </p:nvSpPr>
        <p:spPr bwMode="auto">
          <a:xfrm>
            <a:off x="483344" y="1140306"/>
            <a:ext cx="8207375" cy="12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Es muss nicht immer </a:t>
            </a:r>
            <a:r>
              <a:rPr lang="de-DE" sz="2800" kern="0" dirty="0" err="1" smtClean="0">
                <a:solidFill>
                  <a:srgbClr val="00009B"/>
                </a:solidFill>
              </a:rPr>
              <a:t>CoR</a:t>
            </a:r>
            <a:r>
              <a:rPr lang="de-DE" sz="2800" kern="0" dirty="0" smtClean="0">
                <a:solidFill>
                  <a:srgbClr val="00009B"/>
                </a:solidFill>
              </a:rPr>
              <a:t> sein. Andere Verhaltensmuster wie </a:t>
            </a:r>
            <a:r>
              <a:rPr lang="de-DE" sz="2800" kern="0" dirty="0" err="1" smtClean="0">
                <a:solidFill>
                  <a:srgbClr val="00009B"/>
                </a:solidFill>
              </a:rPr>
              <a:t>Strategy</a:t>
            </a:r>
            <a:r>
              <a:rPr lang="de-DE" sz="2800" kern="0" dirty="0" smtClean="0">
                <a:solidFill>
                  <a:srgbClr val="00009B"/>
                </a:solidFill>
              </a:rPr>
              <a:t>-, State-, Command-Pattern sind ähnlich.</a:t>
            </a:r>
            <a:endParaRPr lang="en-US" sz="2800" kern="0" dirty="0">
              <a:solidFill>
                <a:srgbClr val="00009B"/>
              </a:solidFill>
            </a:endParaRPr>
          </a:p>
        </p:txBody>
      </p:sp>
      <p:sp>
        <p:nvSpPr>
          <p:cNvPr id="13" name="Inhaltsplatzhalter 2"/>
          <p:cNvSpPr txBox="1">
            <a:spLocks/>
          </p:cNvSpPr>
          <p:nvPr/>
        </p:nvSpPr>
        <p:spPr bwMode="auto">
          <a:xfrm>
            <a:off x="483343" y="2420888"/>
            <a:ext cx="8207375"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9" tIns="45715" rIns="91429" bIns="45715" numCol="1" anchor="t" anchorCtr="0" compatLnSpc="1">
            <a:prstTxWarp prst="textNoShape">
              <a:avLst/>
            </a:prstTxWarp>
          </a:bodyPr>
          <a:lstStyle>
            <a:lvl1pPr marL="266700" indent="-266700" algn="l" rtl="0" eaLnBrk="1" fontAlgn="base" hangingPunct="1">
              <a:lnSpc>
                <a:spcPts val="2800"/>
              </a:lnSpc>
              <a:spcBef>
                <a:spcPct val="0"/>
              </a:spcBef>
              <a:spcAft>
                <a:spcPct val="0"/>
              </a:spcAft>
              <a:buClr>
                <a:srgbClr val="943392"/>
              </a:buClr>
              <a:buSzPct val="110000"/>
              <a:buFont typeface="Verdana" pitchFamily="34" charset="0"/>
              <a:buChar char="&gt;"/>
              <a:defRPr sz="2000">
                <a:solidFill>
                  <a:schemeClr val="accent1">
                    <a:lumMod val="75000"/>
                  </a:schemeClr>
                </a:solidFill>
                <a:latin typeface="+mn-lt"/>
                <a:ea typeface="+mn-ea"/>
                <a:cs typeface="+mn-cs"/>
              </a:defRPr>
            </a:lvl1pPr>
            <a:lvl2pPr marL="571500" indent="-190500" algn="l" rtl="0" eaLnBrk="1" fontAlgn="base" hangingPunct="1">
              <a:lnSpc>
                <a:spcPts val="2100"/>
              </a:lnSpc>
              <a:spcBef>
                <a:spcPct val="20000"/>
              </a:spcBef>
              <a:spcAft>
                <a:spcPct val="0"/>
              </a:spcAft>
              <a:buClr>
                <a:srgbClr val="00009B"/>
              </a:buClr>
              <a:buFont typeface="Verdana" pitchFamily="34" charset="0"/>
              <a:buChar char="&gt;"/>
              <a:defRPr>
                <a:solidFill>
                  <a:schemeClr val="accent1">
                    <a:lumMod val="75000"/>
                  </a:schemeClr>
                </a:solidFill>
                <a:latin typeface="+mn-lt"/>
                <a:ea typeface="+mn-ea"/>
              </a:defRPr>
            </a:lvl2pPr>
            <a:lvl3pPr marL="1047750" indent="-190500" algn="l" rtl="0" eaLnBrk="1" fontAlgn="base" hangingPunct="1">
              <a:lnSpc>
                <a:spcPts val="2100"/>
              </a:lnSpc>
              <a:spcBef>
                <a:spcPct val="20000"/>
              </a:spcBef>
              <a:spcAft>
                <a:spcPct val="0"/>
              </a:spcAft>
              <a:buClr>
                <a:srgbClr val="943392"/>
              </a:buClr>
              <a:buFont typeface="Verdana" pitchFamily="34" charset="0"/>
              <a:buChar char="&gt;"/>
              <a:defRPr sz="1600">
                <a:solidFill>
                  <a:schemeClr val="accent1">
                    <a:lumMod val="75000"/>
                  </a:schemeClr>
                </a:solidFill>
                <a:latin typeface="+mn-lt"/>
                <a:ea typeface="+mn-ea"/>
              </a:defRPr>
            </a:lvl3pPr>
            <a:lvl4pPr marL="1524000" indent="-190500" algn="l" rtl="0" eaLnBrk="1" fontAlgn="base" hangingPunct="1">
              <a:lnSpc>
                <a:spcPts val="2100"/>
              </a:lnSpc>
              <a:spcBef>
                <a:spcPct val="20000"/>
              </a:spcBef>
              <a:spcAft>
                <a:spcPct val="0"/>
              </a:spcAft>
              <a:buClr>
                <a:schemeClr val="tx1"/>
              </a:buClr>
              <a:buFont typeface="Arial" charset="0"/>
              <a:buChar char="•"/>
              <a:defRPr sz="1400">
                <a:solidFill>
                  <a:srgbClr val="14320A"/>
                </a:solidFill>
                <a:latin typeface="+mn-lt"/>
                <a:ea typeface="+mn-ea"/>
              </a:defRPr>
            </a:lvl4pPr>
            <a:lvl5pPr marL="1905000" indent="-190500" algn="l" rtl="0" eaLnBrk="1" fontAlgn="base" hangingPunct="1">
              <a:lnSpc>
                <a:spcPts val="2100"/>
              </a:lnSpc>
              <a:spcBef>
                <a:spcPct val="20000"/>
              </a:spcBef>
              <a:spcAft>
                <a:spcPct val="0"/>
              </a:spcAft>
              <a:buClr>
                <a:schemeClr val="tx1"/>
              </a:buClr>
              <a:buFont typeface="Arial" charset="0"/>
              <a:buChar char="•"/>
              <a:defRPr sz="1200">
                <a:solidFill>
                  <a:srgbClr val="14320A"/>
                </a:solidFill>
                <a:latin typeface="+mn-lt"/>
                <a:ea typeface="+mn-ea"/>
              </a:defRPr>
            </a:lvl5pPr>
            <a:lvl6pPr marL="23622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6pPr>
            <a:lvl7pPr marL="28194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7pPr>
            <a:lvl8pPr marL="32766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8pPr>
            <a:lvl9pPr marL="3733800" indent="-190500" algn="l" rtl="0" eaLnBrk="1" fontAlgn="base" hangingPunct="1">
              <a:lnSpc>
                <a:spcPts val="2100"/>
              </a:lnSpc>
              <a:spcBef>
                <a:spcPct val="20000"/>
              </a:spcBef>
              <a:spcAft>
                <a:spcPct val="0"/>
              </a:spcAft>
              <a:buClr>
                <a:schemeClr val="tx1"/>
              </a:buClr>
              <a:buFont typeface="Arial" charset="0"/>
              <a:buChar char="•"/>
              <a:defRPr sz="1200">
                <a:solidFill>
                  <a:schemeClr val="tx1"/>
                </a:solidFill>
                <a:latin typeface="+mn-lt"/>
                <a:ea typeface="+mn-ea"/>
              </a:defRPr>
            </a:lvl9pPr>
          </a:lstStyle>
          <a:p>
            <a:pPr>
              <a:buFont typeface="Wingdings" panose="05000000000000000000" pitchFamily="2" charset="2"/>
              <a:buChar char="§"/>
            </a:pPr>
            <a:r>
              <a:rPr lang="de-DE" sz="2800" kern="0" dirty="0" smtClean="0">
                <a:solidFill>
                  <a:srgbClr val="00009B"/>
                </a:solidFill>
              </a:rPr>
              <a:t>Nicht „</a:t>
            </a:r>
            <a:r>
              <a:rPr lang="de-DE" sz="2800" kern="0" dirty="0" err="1" smtClean="0">
                <a:solidFill>
                  <a:srgbClr val="00009B"/>
                </a:solidFill>
              </a:rPr>
              <a:t>losfrickeln</a:t>
            </a:r>
            <a:r>
              <a:rPr lang="de-DE" sz="2800" kern="0" dirty="0" smtClean="0">
                <a:solidFill>
                  <a:srgbClr val="00009B"/>
                </a:solidFill>
              </a:rPr>
              <a:t>“ und dann </a:t>
            </a:r>
            <a:r>
              <a:rPr lang="de-DE" sz="2800" kern="0" dirty="0" err="1" smtClean="0">
                <a:solidFill>
                  <a:srgbClr val="00009B"/>
                </a:solidFill>
              </a:rPr>
              <a:t>code</a:t>
            </a:r>
            <a:r>
              <a:rPr lang="de-DE" sz="2800" kern="0" dirty="0" smtClean="0">
                <a:solidFill>
                  <a:srgbClr val="00009B"/>
                </a:solidFill>
              </a:rPr>
              <a:t> umbauen sondern erst den Code umbauen, um dann die Änderung sehr einfach hinzufügen zu können</a:t>
            </a:r>
            <a:endParaRPr lang="en-US" sz="2800" kern="0" dirty="0">
              <a:solidFill>
                <a:srgbClr val="00009B"/>
              </a:solidFill>
            </a:endParaRPr>
          </a:p>
        </p:txBody>
      </p:sp>
    </p:spTree>
    <p:extLst>
      <p:ext uri="{BB962C8B-B14F-4D97-AF65-F5344CB8AC3E}">
        <p14:creationId xmlns:p14="http://schemas.microsoft.com/office/powerpoint/2010/main" val="3802581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smtClean="0"/>
              <a:t>Ausgangsposition</a:t>
            </a:r>
            <a:endParaRPr lang="en-US" dirty="0"/>
          </a:p>
        </p:txBody>
      </p:sp>
      <p:sp>
        <p:nvSpPr>
          <p:cNvPr id="5" name="Inhaltsplatzhalter 4"/>
          <p:cNvSpPr>
            <a:spLocks noGrp="1"/>
          </p:cNvSpPr>
          <p:nvPr>
            <p:ph sz="quarter" idx="10"/>
          </p:nvPr>
        </p:nvSpPr>
        <p:spPr>
          <a:xfrm>
            <a:off x="467544" y="1315449"/>
            <a:ext cx="8207375" cy="4392488"/>
          </a:xfrm>
        </p:spPr>
        <p:txBody>
          <a:bodyPr/>
          <a:lstStyle/>
          <a:p>
            <a:pPr marL="0" indent="0">
              <a:buNone/>
            </a:pPr>
            <a:r>
              <a:rPr lang="de-DE" dirty="0" smtClean="0">
                <a:solidFill>
                  <a:srgbClr val="00009B"/>
                </a:solidFill>
              </a:rPr>
              <a:t>Als Security Verantwortlicher möchte ich nur Passwörter im System zulassen, die mindestens eine Zahl beinhalten, damit das Passwort sichererer wird. Die Regeln der Vorversionen bleiben erhalten. Weitere Regeln werden in den nächsten Versionen folgen.</a:t>
            </a:r>
          </a:p>
          <a:p>
            <a:pPr marL="0" indent="0">
              <a:buNone/>
            </a:pPr>
            <a:endParaRPr lang="de-DE" dirty="0">
              <a:solidFill>
                <a:srgbClr val="00009B"/>
              </a:solidFill>
            </a:endParaRPr>
          </a:p>
          <a:p>
            <a:pPr marL="0" indent="0">
              <a:buNone/>
            </a:pPr>
            <a:r>
              <a:rPr lang="de-DE" dirty="0" smtClean="0">
                <a:solidFill>
                  <a:srgbClr val="00009B"/>
                </a:solidFill>
              </a:rPr>
              <a:t>Akzeptanzkriterien:</a:t>
            </a:r>
          </a:p>
          <a:p>
            <a:pPr>
              <a:buFontTx/>
              <a:buChar char="-"/>
            </a:pPr>
            <a:r>
              <a:rPr lang="de-DE" dirty="0" smtClean="0">
                <a:solidFill>
                  <a:srgbClr val="00009B"/>
                </a:solidFill>
              </a:rPr>
              <a:t>Alt: Das Passwort muss mindestens 12 Zeichen lang sein (V1.0)</a:t>
            </a:r>
          </a:p>
          <a:p>
            <a:pPr>
              <a:buFontTx/>
              <a:buChar char="-"/>
            </a:pPr>
            <a:r>
              <a:rPr lang="de-DE" dirty="0" smtClean="0">
                <a:solidFill>
                  <a:srgbClr val="00009B"/>
                </a:solidFill>
              </a:rPr>
              <a:t>Alt: Das Passwort muss mindestens zwei Großbuchstaben enthalten (V1.2)</a:t>
            </a:r>
          </a:p>
          <a:p>
            <a:pPr>
              <a:buFontTx/>
              <a:buChar char="-"/>
            </a:pPr>
            <a:r>
              <a:rPr lang="de-DE" dirty="0" smtClean="0">
                <a:solidFill>
                  <a:srgbClr val="00009B"/>
                </a:solidFill>
              </a:rPr>
              <a:t>Neu: Das Passwort muss mindestens zwei Zahlen beinhalten.</a:t>
            </a:r>
            <a:endParaRPr lang="en-US" dirty="0">
              <a:solidFill>
                <a:srgbClr val="00009B"/>
              </a:solidFill>
            </a:endParaRPr>
          </a:p>
        </p:txBody>
      </p:sp>
      <p:sp>
        <p:nvSpPr>
          <p:cNvPr id="2" name="Textfeld 1"/>
          <p:cNvSpPr txBox="1"/>
          <p:nvPr/>
        </p:nvSpPr>
        <p:spPr>
          <a:xfrm>
            <a:off x="539552" y="2852936"/>
            <a:ext cx="7776488" cy="646331"/>
          </a:xfrm>
          <a:prstGeom prst="rect">
            <a:avLst/>
          </a:prstGeom>
          <a:noFill/>
          <a:scene3d>
            <a:camera prst="orthographicFront">
              <a:rot lat="0" lon="0" rev="1800000"/>
            </a:camera>
            <a:lightRig rig="threePt" dir="t"/>
          </a:scene3d>
        </p:spPr>
        <p:txBody>
          <a:bodyPr wrap="none" rtlCol="0">
            <a:spAutoFit/>
          </a:bodyPr>
          <a:lstStyle/>
          <a:p>
            <a:r>
              <a:rPr lang="de-DE" sz="3600" b="1" dirty="0" smtClean="0">
                <a:solidFill>
                  <a:srgbClr val="FF0000"/>
                </a:solidFill>
              </a:rPr>
              <a:t>Wäre gut, wenn heute noch fertig!!</a:t>
            </a:r>
            <a:endParaRPr lang="en-US" sz="3600" b="1" dirty="0">
              <a:solidFill>
                <a:srgbClr val="FF0000"/>
              </a:solidFill>
            </a:endParaRPr>
          </a:p>
        </p:txBody>
      </p:sp>
    </p:spTree>
    <p:extLst>
      <p:ext uri="{BB962C8B-B14F-4D97-AF65-F5344CB8AC3E}">
        <p14:creationId xmlns:p14="http://schemas.microsoft.com/office/powerpoint/2010/main" val="3581034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5"/>
                                        </p:tgtEl>
                                        <p:attrNameLst>
                                          <p:attrName>style.opacity</p:attrName>
                                        </p:attrNameLst>
                                      </p:cBhvr>
                                      <p:to>
                                        <p:strVal val="0.25"/>
                                      </p:to>
                                    </p:set>
                                    <p:animEffect filter="image" prLst="opacity: 0.25">
                                      <p:cBhvr rctx="IE">
                                        <p:cTn id="7" dur="indefinite"/>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p:cNvSpPr>
            <a:spLocks noGrp="1"/>
          </p:cNvSpPr>
          <p:nvPr>
            <p:ph type="title"/>
          </p:nvPr>
        </p:nvSpPr>
        <p:spPr/>
        <p:txBody>
          <a:bodyPr/>
          <a:lstStyle/>
          <a:p>
            <a:r>
              <a:rPr lang="de-DE" dirty="0" smtClean="0"/>
              <a:t>Quellen</a:t>
            </a:r>
            <a:endParaRPr lang="en-US" dirty="0"/>
          </a:p>
        </p:txBody>
      </p:sp>
      <p:sp>
        <p:nvSpPr>
          <p:cNvPr id="7" name="Inhaltsplatzhalter 6"/>
          <p:cNvSpPr>
            <a:spLocks noGrp="1"/>
          </p:cNvSpPr>
          <p:nvPr>
            <p:ph sz="quarter" idx="10"/>
          </p:nvPr>
        </p:nvSpPr>
        <p:spPr>
          <a:xfrm>
            <a:off x="395536" y="1628800"/>
            <a:ext cx="8280920" cy="2232248"/>
          </a:xfrm>
        </p:spPr>
        <p:txBody>
          <a:bodyPr/>
          <a:lstStyle/>
          <a:p>
            <a:pPr marL="0" indent="0">
              <a:buNone/>
            </a:pPr>
            <a:r>
              <a:rPr lang="en-US" dirty="0">
                <a:solidFill>
                  <a:srgbClr val="00009B"/>
                </a:solidFill>
                <a:hlinkClick r:id="rId2"/>
              </a:rPr>
              <a:t>https://github.com/mannewolff/java/tree/master/command</a:t>
            </a:r>
            <a:endParaRPr lang="en-US" dirty="0">
              <a:solidFill>
                <a:srgbClr val="00009B"/>
              </a:solidFill>
            </a:endParaRPr>
          </a:p>
          <a:p>
            <a:pPr marL="0" indent="0">
              <a:buNone/>
            </a:pPr>
            <a:r>
              <a:rPr lang="de-DE" dirty="0">
                <a:solidFill>
                  <a:srgbClr val="00009B"/>
                </a:solidFill>
              </a:rPr>
              <a:t>Ilias </a:t>
            </a:r>
            <a:r>
              <a:rPr lang="de-DE" dirty="0">
                <a:solidFill>
                  <a:srgbClr val="00009B"/>
                </a:solidFill>
                <a:hlinkClick r:id="rId3"/>
              </a:rPr>
              <a:t>https://</a:t>
            </a:r>
            <a:r>
              <a:rPr lang="de-DE" dirty="0" smtClean="0">
                <a:solidFill>
                  <a:srgbClr val="00009B"/>
                </a:solidFill>
                <a:hlinkClick r:id="rId3"/>
              </a:rPr>
              <a:t>secure.team-neusta.de/ilias/</a:t>
            </a:r>
            <a:endParaRPr lang="de-DE" dirty="0" smtClean="0">
              <a:solidFill>
                <a:srgbClr val="00009B"/>
              </a:solidFill>
            </a:endParaRPr>
          </a:p>
          <a:p>
            <a:pPr marL="0" indent="0">
              <a:buNone/>
            </a:pPr>
            <a:r>
              <a:rPr lang="de-DE" dirty="0" err="1" smtClean="0">
                <a:solidFill>
                  <a:srgbClr val="00009B"/>
                </a:solidFill>
              </a:rPr>
              <a:t>Sharepoint</a:t>
            </a:r>
            <a:r>
              <a:rPr lang="de-DE" dirty="0">
                <a:solidFill>
                  <a:srgbClr val="00009B"/>
                </a:solidFill>
              </a:rPr>
              <a:t> </a:t>
            </a:r>
            <a:r>
              <a:rPr lang="de-DE" dirty="0">
                <a:solidFill>
                  <a:srgbClr val="00009B"/>
                </a:solidFill>
                <a:hlinkClick r:id="rId4"/>
              </a:rPr>
              <a:t>https://</a:t>
            </a:r>
            <a:r>
              <a:rPr lang="de-DE" dirty="0" smtClean="0">
                <a:solidFill>
                  <a:srgbClr val="00009B"/>
                </a:solidFill>
                <a:hlinkClick r:id="rId4"/>
              </a:rPr>
              <a:t>support.hec.de/1930401/SitePages/Homepage.aspx</a:t>
            </a:r>
            <a:endParaRPr lang="de-DE" dirty="0" smtClean="0">
              <a:solidFill>
                <a:srgbClr val="00009B"/>
              </a:solidFill>
            </a:endParaRPr>
          </a:p>
          <a:p>
            <a:pPr marL="0" indent="0">
              <a:buNone/>
            </a:pPr>
            <a:r>
              <a:rPr lang="de-DE" dirty="0" err="1" smtClean="0">
                <a:solidFill>
                  <a:srgbClr val="00009B"/>
                </a:solidFill>
              </a:rPr>
              <a:t>GoF</a:t>
            </a:r>
            <a:r>
              <a:rPr lang="de-DE" dirty="0">
                <a:solidFill>
                  <a:srgbClr val="00009B"/>
                </a:solidFill>
              </a:rPr>
              <a:t>: </a:t>
            </a:r>
            <a:r>
              <a:rPr lang="de-DE" dirty="0">
                <a:solidFill>
                  <a:srgbClr val="00009B"/>
                </a:solidFill>
                <a:hlinkClick r:id="rId5"/>
              </a:rPr>
              <a:t>http://</a:t>
            </a:r>
            <a:r>
              <a:rPr lang="de-DE" dirty="0" smtClean="0">
                <a:solidFill>
                  <a:srgbClr val="00009B"/>
                </a:solidFill>
                <a:hlinkClick r:id="rId5"/>
              </a:rPr>
              <a:t>de.wikipedia.org/wiki/Entwurfsmuster(Buch)</a:t>
            </a:r>
            <a:endParaRPr lang="de-DE" dirty="0" smtClean="0">
              <a:solidFill>
                <a:srgbClr val="00009B"/>
              </a:solidFill>
            </a:endParaRPr>
          </a:p>
          <a:p>
            <a:pPr marL="0" indent="0">
              <a:buNone/>
            </a:pPr>
            <a:endParaRPr lang="de-DE" dirty="0" smtClean="0">
              <a:solidFill>
                <a:srgbClr val="00009B"/>
              </a:solidFill>
            </a:endParaRPr>
          </a:p>
          <a:p>
            <a:pPr marL="0" indent="0">
              <a:buNone/>
            </a:pPr>
            <a:endParaRPr lang="de-DE" dirty="0" smtClean="0">
              <a:solidFill>
                <a:srgbClr val="00009B"/>
              </a:solidFill>
            </a:endParaRPr>
          </a:p>
          <a:p>
            <a:pPr marL="0" indent="0">
              <a:buNone/>
            </a:pPr>
            <a:endParaRPr lang="en-US" dirty="0" smtClean="0">
              <a:solidFill>
                <a:srgbClr val="00009B"/>
              </a:solidFill>
            </a:endParaRPr>
          </a:p>
          <a:p>
            <a:pPr marL="0" indent="0">
              <a:buNone/>
            </a:pPr>
            <a:endParaRPr lang="en-US" dirty="0">
              <a:solidFill>
                <a:srgbClr val="00009B"/>
              </a:solidFill>
            </a:endParaRP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40</a:t>
            </a:fld>
            <a:endParaRPr lang="de-DE" dirty="0"/>
          </a:p>
        </p:txBody>
      </p:sp>
    </p:spTree>
    <p:extLst>
      <p:ext uri="{BB962C8B-B14F-4D97-AF65-F5344CB8AC3E}">
        <p14:creationId xmlns:p14="http://schemas.microsoft.com/office/powerpoint/2010/main" val="640832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1"/>
          </p:nvPr>
        </p:nvSpPr>
        <p:spPr/>
        <p:txBody>
          <a:bodyPr/>
          <a:lstStyle/>
          <a:p>
            <a:fld id="{82183FE7-0049-48F5-AEC7-D407A93291DC}" type="slidenum">
              <a:rPr lang="de-DE" smtClean="0"/>
              <a:pPr/>
              <a:t>41</a:t>
            </a:fld>
            <a:endParaRPr lang="de-DE"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25692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376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liennummernplatzhalter 2"/>
          <p:cNvSpPr>
            <a:spLocks noGrp="1"/>
          </p:cNvSpPr>
          <p:nvPr>
            <p:ph type="sldNum" sz="quarter" idx="11"/>
          </p:nvPr>
        </p:nvSpPr>
        <p:spPr/>
        <p:txBody>
          <a:bodyPr/>
          <a:lstStyle/>
          <a:p>
            <a:fld id="{82183FE7-0049-48F5-AEC7-D407A93291DC}" type="slidenum">
              <a:rPr lang="de-DE" smtClean="0"/>
              <a:pPr/>
              <a:t>42</a:t>
            </a:fld>
            <a:endParaRPr lang="de-DE"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6" y="1603059"/>
            <a:ext cx="8879822"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179512" y="5661248"/>
            <a:ext cx="6652783" cy="276999"/>
          </a:xfrm>
          <a:prstGeom prst="rect">
            <a:avLst/>
          </a:prstGeom>
          <a:noFill/>
        </p:spPr>
        <p:txBody>
          <a:bodyPr wrap="none" rtlCol="0">
            <a:spAutoFit/>
          </a:bodyPr>
          <a:lstStyle/>
          <a:p>
            <a:r>
              <a:rPr lang="de-DE" sz="1200" dirty="0" smtClean="0"/>
              <a:t>Alle Fotos unterliegen der Creative </a:t>
            </a:r>
            <a:r>
              <a:rPr lang="de-DE" sz="1200" dirty="0" err="1" smtClean="0"/>
              <a:t>Commonce</a:t>
            </a:r>
            <a:r>
              <a:rPr lang="de-DE" sz="1200" dirty="0" smtClean="0"/>
              <a:t> </a:t>
            </a:r>
            <a:r>
              <a:rPr lang="de-DE" sz="1200" dirty="0" err="1" smtClean="0"/>
              <a:t>Licence</a:t>
            </a:r>
            <a:r>
              <a:rPr lang="de-DE" sz="1200" dirty="0" smtClean="0"/>
              <a:t> mit Erlaubnis der gewerblichen Nutzung</a:t>
            </a:r>
            <a:endParaRPr lang="en-US" sz="1200" dirty="0"/>
          </a:p>
        </p:txBody>
      </p:sp>
    </p:spTree>
    <p:extLst>
      <p:ext uri="{BB962C8B-B14F-4D97-AF65-F5344CB8AC3E}">
        <p14:creationId xmlns:p14="http://schemas.microsoft.com/office/powerpoint/2010/main" val="1569917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Akzeptanztests</a:t>
            </a:r>
            <a:endParaRPr lang="en-US" dirty="0"/>
          </a:p>
        </p:txBody>
      </p:sp>
      <p:sp>
        <p:nvSpPr>
          <p:cNvPr id="3" name="Inhaltsplatzhalter 2"/>
          <p:cNvSpPr>
            <a:spLocks noGrp="1"/>
          </p:cNvSpPr>
          <p:nvPr>
            <p:ph sz="quarter" idx="10"/>
          </p:nvPr>
        </p:nvSpPr>
        <p:spPr/>
        <p:txBody>
          <a:bodyPr/>
          <a:lstStyle/>
          <a:p>
            <a:pPr marL="0" indent="0">
              <a:buNone/>
            </a:pPr>
            <a:r>
              <a:rPr lang="de-DE" dirty="0" err="1" smtClean="0">
                <a:solidFill>
                  <a:srgbClr val="00009B"/>
                </a:solidFill>
              </a:rPr>
              <a:t>Given</a:t>
            </a:r>
            <a:r>
              <a:rPr lang="de-DE" dirty="0" smtClean="0">
                <a:solidFill>
                  <a:srgbClr val="00009B"/>
                </a:solidFill>
              </a:rPr>
              <a:t>: </a:t>
            </a:r>
            <a:r>
              <a:rPr lang="de-DE" dirty="0" err="1" smtClean="0">
                <a:solidFill>
                  <a:srgbClr val="00009B"/>
                </a:solidFill>
              </a:rPr>
              <a:t>Loginmaske</a:t>
            </a:r>
            <a:r>
              <a:rPr lang="de-DE" dirty="0" smtClean="0">
                <a:solidFill>
                  <a:srgbClr val="00009B"/>
                </a:solidFill>
              </a:rPr>
              <a:t> ist geöffnet</a:t>
            </a:r>
          </a:p>
          <a:p>
            <a:pPr marL="0" indent="0">
              <a:buNone/>
            </a:pPr>
            <a:r>
              <a:rPr lang="de-DE" dirty="0" err="1" smtClean="0">
                <a:solidFill>
                  <a:srgbClr val="00009B"/>
                </a:solidFill>
              </a:rPr>
              <a:t>When</a:t>
            </a:r>
            <a:r>
              <a:rPr lang="de-DE" dirty="0" smtClean="0">
                <a:solidFill>
                  <a:srgbClr val="00009B"/>
                </a:solidFill>
              </a:rPr>
              <a:t>: User gibt Passwort ein: ein1LangesPasswort</a:t>
            </a:r>
          </a:p>
          <a:p>
            <a:pPr marL="0" indent="0">
              <a:buNone/>
            </a:pPr>
            <a:r>
              <a:rPr lang="de-DE" dirty="0" err="1" smtClean="0">
                <a:solidFill>
                  <a:srgbClr val="00009B"/>
                </a:solidFill>
              </a:rPr>
              <a:t>Then</a:t>
            </a:r>
            <a:r>
              <a:rPr lang="de-DE" dirty="0" smtClean="0">
                <a:solidFill>
                  <a:srgbClr val="00009B"/>
                </a:solidFill>
              </a:rPr>
              <a:t>: Das Passwort genügt nicht den Sicherheitsanforderungen</a:t>
            </a:r>
          </a:p>
          <a:p>
            <a:pPr marL="0" indent="0">
              <a:buNone/>
            </a:pPr>
            <a:endParaRPr lang="de-DE" dirty="0">
              <a:solidFill>
                <a:srgbClr val="00009B"/>
              </a:solidFill>
            </a:endParaRPr>
          </a:p>
          <a:p>
            <a:pPr marL="0" indent="0">
              <a:buNone/>
            </a:pPr>
            <a:r>
              <a:rPr lang="de-DE" dirty="0" err="1" smtClean="0">
                <a:solidFill>
                  <a:srgbClr val="00009B"/>
                </a:solidFill>
              </a:rPr>
              <a:t>Given</a:t>
            </a:r>
            <a:r>
              <a:rPr lang="de-DE" dirty="0">
                <a:solidFill>
                  <a:srgbClr val="00009B"/>
                </a:solidFill>
              </a:rPr>
              <a:t>: </a:t>
            </a:r>
            <a:r>
              <a:rPr lang="de-DE" dirty="0" err="1">
                <a:solidFill>
                  <a:srgbClr val="00009B"/>
                </a:solidFill>
              </a:rPr>
              <a:t>Loginmaske</a:t>
            </a:r>
            <a:r>
              <a:rPr lang="de-DE" dirty="0">
                <a:solidFill>
                  <a:srgbClr val="00009B"/>
                </a:solidFill>
              </a:rPr>
              <a:t> ist geöffnet</a:t>
            </a:r>
            <a:endParaRPr lang="de-DE" dirty="0" smtClean="0">
              <a:solidFill>
                <a:srgbClr val="00009B"/>
              </a:solidFill>
            </a:endParaRPr>
          </a:p>
          <a:p>
            <a:pPr marL="0" indent="0">
              <a:buNone/>
            </a:pPr>
            <a:r>
              <a:rPr lang="de-DE" dirty="0" err="1" smtClean="0">
                <a:solidFill>
                  <a:srgbClr val="00009B"/>
                </a:solidFill>
              </a:rPr>
              <a:t>When</a:t>
            </a:r>
            <a:r>
              <a:rPr lang="de-DE" dirty="0" smtClean="0">
                <a:solidFill>
                  <a:srgbClr val="00009B"/>
                </a:solidFill>
              </a:rPr>
              <a:t>: User gibt Passwort ein: ein1Langes2Passwort</a:t>
            </a:r>
          </a:p>
          <a:p>
            <a:pPr marL="0" indent="0">
              <a:buNone/>
            </a:pPr>
            <a:r>
              <a:rPr lang="de-DE" dirty="0" err="1" smtClean="0">
                <a:solidFill>
                  <a:srgbClr val="00009B"/>
                </a:solidFill>
              </a:rPr>
              <a:t>Then</a:t>
            </a:r>
            <a:r>
              <a:rPr lang="de-DE" dirty="0" smtClean="0">
                <a:solidFill>
                  <a:srgbClr val="00009B"/>
                </a:solidFill>
              </a:rPr>
              <a:t>: Login ist erfolgreich.</a:t>
            </a:r>
            <a:endParaRPr lang="en-US" dirty="0">
              <a:solidFill>
                <a:srgbClr val="00009B"/>
              </a:solidFill>
            </a:endParaRPr>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5</a:t>
            </a:fld>
            <a:endParaRPr lang="de-DE" dirty="0"/>
          </a:p>
        </p:txBody>
      </p:sp>
    </p:spTree>
    <p:extLst>
      <p:ext uri="{BB962C8B-B14F-4D97-AF65-F5344CB8AC3E}">
        <p14:creationId xmlns:p14="http://schemas.microsoft.com/office/powerpoint/2010/main" val="2080779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1"/>
          </p:nvPr>
        </p:nvSpPr>
        <p:spPr/>
        <p:txBody>
          <a:bodyPr/>
          <a:lstStyle/>
          <a:p>
            <a:fld id="{82183FE7-0049-48F5-AEC7-D407A93291DC}" type="slidenum">
              <a:rPr lang="de-DE" smtClean="0"/>
              <a:pPr/>
              <a:t>6</a:t>
            </a:fld>
            <a:endParaRPr lang="de-DE"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0470145" cy="6957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uppieren 5"/>
          <p:cNvGrpSpPr/>
          <p:nvPr/>
        </p:nvGrpSpPr>
        <p:grpSpPr>
          <a:xfrm>
            <a:off x="-510621" y="0"/>
            <a:ext cx="10790744" cy="1346377"/>
            <a:chOff x="-612576" y="4057962"/>
            <a:chExt cx="10790744" cy="1346377"/>
          </a:xfrm>
        </p:grpSpPr>
        <p:sp>
          <p:nvSpPr>
            <p:cNvPr id="7" name="Rechteck 6"/>
            <p:cNvSpPr/>
            <p:nvPr/>
          </p:nvSpPr>
          <p:spPr bwMode="auto">
            <a:xfrm>
              <a:off x="-82439" y="4057962"/>
              <a:ext cx="10260607" cy="955213"/>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8" name="Titel 3"/>
            <p:cNvSpPr txBox="1">
              <a:spLocks/>
            </p:cNvSpPr>
            <p:nvPr/>
          </p:nvSpPr>
          <p:spPr>
            <a:xfrm>
              <a:off x="-612576" y="4333306"/>
              <a:ext cx="10285608" cy="1071033"/>
            </a:xfrm>
            <a:prstGeom prst="rect">
              <a:avLst/>
            </a:prstGeom>
          </p:spPr>
          <p:txBody>
            <a:bodyPr/>
            <a:lstStyle>
              <a:lvl1pPr algn="l" rtl="0" eaLnBrk="1" fontAlgn="base" hangingPunct="1">
                <a:lnSpc>
                  <a:spcPts val="2900"/>
                </a:lnSpc>
                <a:spcBef>
                  <a:spcPct val="0"/>
                </a:spcBef>
                <a:spcAft>
                  <a:spcPct val="0"/>
                </a:spcAft>
                <a:defRPr sz="3200" b="1">
                  <a:solidFill>
                    <a:srgbClr val="00009B"/>
                  </a:solidFill>
                  <a:latin typeface="+mj-lt"/>
                  <a:ea typeface="+mj-ea"/>
                  <a:cs typeface="+mj-cs"/>
                </a:defRPr>
              </a:lvl1pPr>
              <a:lvl2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2pPr>
              <a:lvl3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3pPr>
              <a:lvl4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4pPr>
              <a:lvl5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5pPr>
              <a:lvl6pPr marL="4572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6pPr>
              <a:lvl7pPr marL="9144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7pPr>
              <a:lvl8pPr marL="13716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8pPr>
              <a:lvl9pPr marL="18288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9pPr>
            </a:lstStyle>
            <a:p>
              <a:pPr algn="ctr"/>
              <a:r>
                <a:rPr lang="de-DE" sz="2800" kern="0" dirty="0" smtClean="0"/>
                <a:t>Ganz einfach: Finde die richtige Codestelle!</a:t>
              </a:r>
              <a:endParaRPr lang="de-DE" sz="2800" kern="0" dirty="0"/>
            </a:p>
          </p:txBody>
        </p:sp>
      </p:grpSp>
    </p:spTree>
    <p:extLst>
      <p:ext uri="{BB962C8B-B14F-4D97-AF65-F5344CB8AC3E}">
        <p14:creationId xmlns:p14="http://schemas.microsoft.com/office/powerpoint/2010/main" val="323715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67544" y="214664"/>
            <a:ext cx="8208912" cy="1071033"/>
          </a:xfrm>
        </p:spPr>
        <p:txBody>
          <a:bodyPr/>
          <a:lstStyle/>
          <a:p>
            <a:r>
              <a:rPr lang="de-DE" dirty="0" smtClean="0"/>
              <a:t>Code</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7</a:t>
            </a:fld>
            <a:endParaRPr lang="de-DE"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196751"/>
            <a:ext cx="4536504" cy="47789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hteck 5"/>
          <p:cNvSpPr/>
          <p:nvPr/>
        </p:nvSpPr>
        <p:spPr bwMode="auto">
          <a:xfrm>
            <a:off x="863588" y="2564904"/>
            <a:ext cx="4212468" cy="720080"/>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7" name="Rechteck 6"/>
          <p:cNvSpPr/>
          <p:nvPr/>
        </p:nvSpPr>
        <p:spPr bwMode="auto">
          <a:xfrm>
            <a:off x="863588" y="3465383"/>
            <a:ext cx="4212468" cy="2016224"/>
          </a:xfrm>
          <a:prstGeom prst="rect">
            <a:avLst/>
          </a:prstGeom>
          <a:solidFill>
            <a:srgbClr val="FFFFCC">
              <a:alpha val="13000"/>
            </a:srgb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3648596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1"/>
          </p:nvPr>
        </p:nvSpPr>
        <p:spPr/>
        <p:txBody>
          <a:bodyPr/>
          <a:lstStyle/>
          <a:p>
            <a:fld id="{82183FE7-0049-48F5-AEC7-D407A93291DC}" type="slidenum">
              <a:rPr lang="de-DE" smtClean="0"/>
              <a:pPr/>
              <a:t>8</a:t>
            </a:fld>
            <a:endParaRPr lang="de-DE"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136"/>
            <a:ext cx="10139437" cy="6878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uppieren 6"/>
          <p:cNvGrpSpPr/>
          <p:nvPr/>
        </p:nvGrpSpPr>
        <p:grpSpPr>
          <a:xfrm>
            <a:off x="-280256" y="-20136"/>
            <a:ext cx="10537895" cy="1341034"/>
            <a:chOff x="-313427" y="4057962"/>
            <a:chExt cx="10537895" cy="1341034"/>
          </a:xfrm>
        </p:grpSpPr>
        <p:sp>
          <p:nvSpPr>
            <p:cNvPr id="8" name="Rechteck 7"/>
            <p:cNvSpPr/>
            <p:nvPr/>
          </p:nvSpPr>
          <p:spPr bwMode="auto">
            <a:xfrm>
              <a:off x="-36139" y="4057962"/>
              <a:ext cx="10260607" cy="955213"/>
            </a:xfrm>
            <a:prstGeom prst="rect">
              <a:avLst/>
            </a:prstGeom>
            <a:solidFill>
              <a:schemeClr val="bg1">
                <a:lumMod val="20000"/>
                <a:lumOff val="80000"/>
                <a:alpha val="73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a:ln>
                  <a:noFill/>
                </a:ln>
                <a:solidFill>
                  <a:schemeClr val="tx1"/>
                </a:solidFill>
                <a:effectLst/>
                <a:latin typeface="Arial" charset="0"/>
                <a:ea typeface="ＭＳ Ｐゴシック" charset="-128"/>
                <a:cs typeface="ＭＳ Ｐゴシック" charset="-128"/>
              </a:endParaRPr>
            </a:p>
          </p:txBody>
        </p:sp>
        <p:sp>
          <p:nvSpPr>
            <p:cNvPr id="9" name="Titel 3"/>
            <p:cNvSpPr txBox="1">
              <a:spLocks/>
            </p:cNvSpPr>
            <p:nvPr/>
          </p:nvSpPr>
          <p:spPr>
            <a:xfrm>
              <a:off x="-313427" y="4327963"/>
              <a:ext cx="10285608" cy="1071033"/>
            </a:xfrm>
            <a:prstGeom prst="rect">
              <a:avLst/>
            </a:prstGeom>
          </p:spPr>
          <p:txBody>
            <a:bodyPr/>
            <a:lstStyle>
              <a:lvl1pPr algn="l" rtl="0" eaLnBrk="1" fontAlgn="base" hangingPunct="1">
                <a:lnSpc>
                  <a:spcPts val="2900"/>
                </a:lnSpc>
                <a:spcBef>
                  <a:spcPct val="0"/>
                </a:spcBef>
                <a:spcAft>
                  <a:spcPct val="0"/>
                </a:spcAft>
                <a:defRPr sz="3200" b="1">
                  <a:solidFill>
                    <a:srgbClr val="00009B"/>
                  </a:solidFill>
                  <a:latin typeface="+mj-lt"/>
                  <a:ea typeface="+mj-ea"/>
                  <a:cs typeface="+mj-cs"/>
                </a:defRPr>
              </a:lvl1pPr>
              <a:lvl2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2pPr>
              <a:lvl3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3pPr>
              <a:lvl4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4pPr>
              <a:lvl5pPr algn="l" rtl="0" eaLnBrk="1" fontAlgn="base" hangingPunct="1">
                <a:lnSpc>
                  <a:spcPts val="2900"/>
                </a:lnSpc>
                <a:spcBef>
                  <a:spcPct val="0"/>
                </a:spcBef>
                <a:spcAft>
                  <a:spcPct val="0"/>
                </a:spcAft>
                <a:defRPr sz="3200" b="1">
                  <a:solidFill>
                    <a:schemeClr val="tx2"/>
                  </a:solidFill>
                  <a:latin typeface="Utopia" charset="0"/>
                  <a:ea typeface="ＭＳ Ｐゴシック" charset="-128"/>
                  <a:cs typeface="ＭＳ Ｐゴシック" charset="-128"/>
                </a:defRPr>
              </a:lvl5pPr>
              <a:lvl6pPr marL="4572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6pPr>
              <a:lvl7pPr marL="9144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7pPr>
              <a:lvl8pPr marL="13716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8pPr>
              <a:lvl9pPr marL="1828800" algn="l" rtl="0" eaLnBrk="1" fontAlgn="base" hangingPunct="1">
                <a:lnSpc>
                  <a:spcPts val="2900"/>
                </a:lnSpc>
                <a:spcBef>
                  <a:spcPct val="0"/>
                </a:spcBef>
                <a:spcAft>
                  <a:spcPct val="0"/>
                </a:spcAft>
                <a:defRPr sz="3200" b="1">
                  <a:solidFill>
                    <a:schemeClr val="tx1"/>
                  </a:solidFill>
                  <a:latin typeface="Utopia" charset="0"/>
                  <a:ea typeface="ＭＳ Ｐゴシック" charset="-128"/>
                  <a:cs typeface="ＭＳ Ｐゴシック" charset="-128"/>
                </a:defRPr>
              </a:lvl9pPr>
            </a:lstStyle>
            <a:p>
              <a:pPr algn="ctr"/>
              <a:r>
                <a:rPr lang="de-DE" sz="2800" kern="0" dirty="0" smtClean="0"/>
                <a:t>Bete, dass Tests vorhanden sind !</a:t>
              </a:r>
              <a:endParaRPr lang="de-DE" sz="2800" kern="0" dirty="0"/>
            </a:p>
          </p:txBody>
        </p:sp>
      </p:grpSp>
    </p:spTree>
    <p:extLst>
      <p:ext uri="{BB962C8B-B14F-4D97-AF65-F5344CB8AC3E}">
        <p14:creationId xmlns:p14="http://schemas.microsoft.com/office/powerpoint/2010/main" val="1398843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Tests</a:t>
            </a:r>
            <a:endParaRPr lang="en-US" dirty="0"/>
          </a:p>
        </p:txBody>
      </p:sp>
      <p:sp>
        <p:nvSpPr>
          <p:cNvPr id="4" name="Datumsplatzhalter 3"/>
          <p:cNvSpPr>
            <a:spLocks noGrp="1"/>
          </p:cNvSpPr>
          <p:nvPr>
            <p:ph type="dt" sz="half" idx="11"/>
          </p:nvPr>
        </p:nvSpPr>
        <p:spPr/>
        <p:txBody>
          <a:bodyPr/>
          <a:lstStyle/>
          <a:p>
            <a:fld id="{963731B5-71BB-4A04-98EE-C4E60CDE0482}" type="datetime2">
              <a:rPr lang="de-DE" smtClean="0"/>
              <a:t>Freitag, 10. Oktober 2014</a:t>
            </a:fld>
            <a:endParaRPr lang="de-DE" dirty="0"/>
          </a:p>
        </p:txBody>
      </p:sp>
      <p:sp>
        <p:nvSpPr>
          <p:cNvPr id="5" name="Foliennummernplatzhalter 4"/>
          <p:cNvSpPr>
            <a:spLocks noGrp="1"/>
          </p:cNvSpPr>
          <p:nvPr>
            <p:ph type="sldNum" sz="quarter" idx="13"/>
          </p:nvPr>
        </p:nvSpPr>
        <p:spPr/>
        <p:txBody>
          <a:bodyPr/>
          <a:lstStyle/>
          <a:p>
            <a:fld id="{82183FE7-0049-48F5-AEC7-D407A93291DC}" type="slidenum">
              <a:rPr lang="de-DE" smtClean="0"/>
              <a:pPr/>
              <a:t>9</a:t>
            </a:fld>
            <a:endParaRPr lang="de-DE"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21029"/>
            <a:ext cx="5702201" cy="46368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1079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neusta_MASTER">
  <a:themeElements>
    <a:clrScheme name="Benutzerdefiniert 2">
      <a:dk1>
        <a:srgbClr val="7030A0"/>
      </a:dk1>
      <a:lt1>
        <a:srgbClr val="BFBFBF"/>
      </a:lt1>
      <a:dk2>
        <a:srgbClr val="00009B"/>
      </a:dk2>
      <a:lt2>
        <a:srgbClr val="808080"/>
      </a:lt2>
      <a:accent1>
        <a:srgbClr val="AB73D5"/>
      </a:accent1>
      <a:accent2>
        <a:srgbClr val="2F75FF"/>
      </a:accent2>
      <a:accent3>
        <a:srgbClr val="542378"/>
      </a:accent3>
      <a:accent4>
        <a:srgbClr val="00009B"/>
      </a:accent4>
      <a:accent5>
        <a:srgbClr val="C7A2E3"/>
      </a:accent5>
      <a:accent6>
        <a:srgbClr val="97BAFF"/>
      </a:accent6>
      <a:hlink>
        <a:srgbClr val="8F9290"/>
      </a:hlink>
      <a:folHlink>
        <a:srgbClr val="B4B6B5"/>
      </a:folHlink>
    </a:clrScheme>
    <a:fontScheme name="Ganymed">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3200" b="0" i="0" u="none" strike="noStrike" cap="none" normalizeH="0" baseline="0">
            <a:ln>
              <a:noFill/>
            </a:ln>
            <a:solidFill>
              <a:schemeClr val="tx1"/>
            </a:solidFill>
            <a:effectLst/>
            <a:latin typeface="Arial"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3200" b="0" i="0" u="none" strike="noStrike" cap="none" normalizeH="0" baseline="0">
            <a:ln>
              <a:noFill/>
            </a:ln>
            <a:solidFill>
              <a:schemeClr val="tx1"/>
            </a:solidFill>
            <a:effectLst/>
            <a:latin typeface="Arial" charset="0"/>
            <a:ea typeface="ＭＳ Ｐゴシック" charset="-128"/>
            <a:cs typeface="ＭＳ Ｐゴシック" charset="-128"/>
          </a:defRPr>
        </a:defPPr>
      </a:lstStyle>
    </a:lnDef>
  </a:objectDefaults>
  <a:extraClrSchemeLst>
    <a:extraClrScheme>
      <a:clrScheme name="Leere Prä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eere Prä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eere Prä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eere Prä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eere Prä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eere Prä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eere Prä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eere Prä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eere Prä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eere Prä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eere Prä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eere Prä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90D9C5E3B9F5A47BA940491EAB78330" ma:contentTypeVersion="0" ma:contentTypeDescription="Ein neues Dokument erstellen." ma:contentTypeScope="" ma:versionID="cd7d6025ec73d5ec32a8c285b71ff213">
  <xsd:schema xmlns:xsd="http://www.w3.org/2001/XMLSchema" xmlns:xs="http://www.w3.org/2001/XMLSchema" xmlns:p="http://schemas.microsoft.com/office/2006/metadata/properties" targetNamespace="http://schemas.microsoft.com/office/2006/metadata/properties" ma:root="true" ma:fieldsID="66c4a6dd5ef775a5269b08f7de37f93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22B0946-692E-4F78-81BB-E3A09D205F12}"/>
</file>

<file path=customXml/itemProps2.xml><?xml version="1.0" encoding="utf-8"?>
<ds:datastoreItem xmlns:ds="http://schemas.openxmlformats.org/officeDocument/2006/customXml" ds:itemID="{E4521394-4475-4592-8ECE-D0DFCCB3EE11}"/>
</file>

<file path=customXml/itemProps3.xml><?xml version="1.0" encoding="utf-8"?>
<ds:datastoreItem xmlns:ds="http://schemas.openxmlformats.org/officeDocument/2006/customXml" ds:itemID="{E3A880F0-3D1A-48CE-B688-0BAE9389F67F}"/>
</file>

<file path=docProps/app.xml><?xml version="1.0" encoding="utf-8"?>
<Properties xmlns="http://schemas.openxmlformats.org/officeDocument/2006/extended-properties" xmlns:vt="http://schemas.openxmlformats.org/officeDocument/2006/docPropsVTypes">
  <Template>neusta_MASTER</Template>
  <TotalTime>0</TotalTime>
  <Words>850</Words>
  <Application>Microsoft Office PowerPoint</Application>
  <PresentationFormat>Bildschirmpräsentation (4:3)</PresentationFormat>
  <Paragraphs>209</Paragraphs>
  <Slides>42</Slides>
  <Notes>3</Notes>
  <HiddenSlides>0</HiddenSlides>
  <MMClips>0</MMClips>
  <ScaleCrop>false</ScaleCrop>
  <HeadingPairs>
    <vt:vector size="4" baseType="variant">
      <vt:variant>
        <vt:lpstr>Design</vt:lpstr>
      </vt:variant>
      <vt:variant>
        <vt:i4>1</vt:i4>
      </vt:variant>
      <vt:variant>
        <vt:lpstr>Folientitel</vt:lpstr>
      </vt:variant>
      <vt:variant>
        <vt:i4>42</vt:i4>
      </vt:variant>
    </vt:vector>
  </HeadingPairs>
  <TitlesOfParts>
    <vt:vector size="43" baseType="lpstr">
      <vt:lpstr>neusta_MASTER</vt:lpstr>
      <vt:lpstr>Wie Pattern helfen Wartung erträglich zu gestalten</vt:lpstr>
      <vt:lpstr>PowerPoint-Präsentation</vt:lpstr>
      <vt:lpstr>PowerPoint-Präsentation</vt:lpstr>
      <vt:lpstr>Ausgangsposition</vt:lpstr>
      <vt:lpstr>Akzeptanztests</vt:lpstr>
      <vt:lpstr>PowerPoint-Präsentation</vt:lpstr>
      <vt:lpstr>Code</vt:lpstr>
      <vt:lpstr>PowerPoint-Präsentation</vt:lpstr>
      <vt:lpstr>Tests</vt:lpstr>
      <vt:lpstr>Was ist zu tun</vt:lpstr>
      <vt:lpstr>Branch ziehen</vt:lpstr>
      <vt:lpstr>Tests nachziehen</vt:lpstr>
      <vt:lpstr>Lösungsskizze</vt:lpstr>
      <vt:lpstr>Lösung</vt:lpstr>
      <vt:lpstr>PowerPoint-Präsentation</vt:lpstr>
      <vt:lpstr>Änderungsstrategie</vt:lpstr>
      <vt:lpstr>Single Responsibility Principle</vt:lpstr>
      <vt:lpstr>Code</vt:lpstr>
      <vt:lpstr>Extract Method</vt:lpstr>
      <vt:lpstr>Chain of Responsibility</vt:lpstr>
      <vt:lpstr>Apache Commons Chain</vt:lpstr>
      <vt:lpstr>Simple Command</vt:lpstr>
      <vt:lpstr>Context in a nutshell</vt:lpstr>
      <vt:lpstr>Simple Command</vt:lpstr>
      <vt:lpstr>Szenarien – single Command</vt:lpstr>
      <vt:lpstr>Szenarien – Command Kette</vt:lpstr>
      <vt:lpstr>Szenarien – chain of responsibility</vt:lpstr>
      <vt:lpstr>Extract Method</vt:lpstr>
      <vt:lpstr>Aufteilung in Commands</vt:lpstr>
      <vt:lpstr>Neue Implementierung</vt:lpstr>
      <vt:lpstr>Spring inside</vt:lpstr>
      <vt:lpstr>Spring inside</vt:lpstr>
      <vt:lpstr>Änderungsstrategie</vt:lpstr>
      <vt:lpstr>Spring inside</vt:lpstr>
      <vt:lpstr>Spring inside</vt:lpstr>
      <vt:lpstr>Zusammenfassung</vt:lpstr>
      <vt:lpstr>Anforderung war …</vt:lpstr>
      <vt:lpstr>Zusammenfassung</vt:lpstr>
      <vt:lpstr>Zusammenfassung</vt:lpstr>
      <vt:lpstr>Quellen</vt:lpstr>
      <vt:lpstr>PowerPoint-Präsentation</vt:lpstr>
      <vt:lpstr>PowerPoint-Präsentation</vt:lpstr>
    </vt:vector>
  </TitlesOfParts>
  <Manager>Gabriela Meyer</Manager>
  <Company>NEUSTA GmbH</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 pattern solves OCR - 10.10.2014</dc:title>
  <dc:creator>Manfred Wolff</dc:creator>
  <cp:lastModifiedBy>Manfred Wolff</cp:lastModifiedBy>
  <cp:revision>64</cp:revision>
  <dcterms:created xsi:type="dcterms:W3CDTF">2014-10-07T07:30:43Z</dcterms:created>
  <dcterms:modified xsi:type="dcterms:W3CDTF">2014-10-10T07:32:30Z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0x010100390D9C5E3B9F5A47BA940491EAB78330</vt:lpwstr>
  </property>
</Properties>
</file>